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7" r:id="rId7"/>
    <p:sldId id="272" r:id="rId8"/>
    <p:sldId id="273" r:id="rId9"/>
    <p:sldId id="274" r:id="rId10"/>
    <p:sldId id="275" r:id="rId11"/>
    <p:sldId id="276" r:id="rId12"/>
    <p:sldId id="277" r:id="rId13"/>
    <p:sldId id="278" r:id="rId14"/>
    <p:sldId id="279" r:id="rId15"/>
    <p:sldId id="280" r:id="rId16"/>
    <p:sldId id="281" r:id="rId17"/>
    <p:sldId id="271" r:id="rId18"/>
    <p:sldId id="268" r:id="rId19"/>
    <p:sldId id="269" r:id="rId20"/>
    <p:sldId id="270" r:id="rId21"/>
    <p:sldId id="282" r:id="rId22"/>
    <p:sldId id="283" r:id="rId23"/>
    <p:sldId id="284" r:id="rId24"/>
    <p:sldId id="285" r:id="rId25"/>
    <p:sldId id="286" r:id="rId26"/>
    <p:sldId id="260" r:id="rId27"/>
    <p:sldId id="261" r:id="rId28"/>
    <p:sldId id="262" r:id="rId29"/>
    <p:sldId id="263" r:id="rId30"/>
    <p:sldId id="264" r:id="rId31"/>
    <p:sldId id="265" r:id="rId32"/>
  </p:sldIdLst>
  <p:sldSz cx="18288000" cy="10287000"/>
  <p:notesSz cx="6858000" cy="9144000"/>
  <p:embeddedFontLst>
    <p:embeddedFont>
      <p:font typeface="Arial Black" panose="020B0A04020102020204" pitchFamily="34" charset="0"/>
      <p:bold r:id="rId33"/>
    </p:embeddedFont>
    <p:embeddedFont>
      <p:font typeface="Arial Rounded MT Bold" panose="020F0704030504030204" pitchFamily="34" charset="0"/>
      <p:regular r:id="rId34"/>
    </p:embeddedFont>
    <p:embeddedFont>
      <p:font typeface="Calibri" panose="020F0502020204030204" pitchFamily="34" charset="0"/>
      <p:regular r:id="rId35"/>
      <p:bold r:id="rId36"/>
      <p:italic r:id="rId37"/>
      <p:boldItalic r:id="rId38"/>
    </p:embeddedFont>
    <p:embeddedFont>
      <p:font typeface="Gordita" panose="020B0604020202020204" charset="0"/>
      <p:regular r:id="rId39"/>
    </p:embeddedFont>
    <p:embeddedFont>
      <p:font typeface="Gordita Bold" panose="020B0604020202020204" charset="0"/>
      <p:regular r:id="rId40"/>
    </p:embeddedFont>
    <p:embeddedFont>
      <p:font typeface="Poppins" panose="020B0604020202020204" charset="0"/>
      <p:regular r:id="rId41"/>
    </p:embeddedFont>
    <p:embeddedFont>
      <p:font typeface="Roboto Condensed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4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0.png"/><Relationship Id="rId4" Type="http://schemas.openxmlformats.org/officeDocument/2006/relationships/image" Target="../media/image8.sv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5.png"/><Relationship Id="rId4" Type="http://schemas.openxmlformats.org/officeDocument/2006/relationships/image" Target="../media/image8.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8.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9.png"/><Relationship Id="rId4" Type="http://schemas.openxmlformats.org/officeDocument/2006/relationships/image" Target="../media/image8.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jpe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7.jpe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9.sv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3" name="Group 3"/>
          <p:cNvGrpSpPr>
            <a:grpSpLocks noChangeAspect="1"/>
          </p:cNvGrpSpPr>
          <p:nvPr/>
        </p:nvGrpSpPr>
        <p:grpSpPr>
          <a:xfrm>
            <a:off x="6700033" y="-1977339"/>
            <a:ext cx="10065219" cy="12764685"/>
            <a:chOff x="0" y="0"/>
            <a:chExt cx="4018674" cy="5096472"/>
          </a:xfrm>
        </p:grpSpPr>
        <p:sp>
          <p:nvSpPr>
            <p:cNvPr id="4" name="Freeform 4"/>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5" name="Group 5"/>
          <p:cNvGrpSpPr>
            <a:grpSpLocks noChangeAspect="1"/>
          </p:cNvGrpSpPr>
          <p:nvPr/>
        </p:nvGrpSpPr>
        <p:grpSpPr>
          <a:xfrm>
            <a:off x="8617679" y="-376521"/>
            <a:ext cx="8408407" cy="10663521"/>
            <a:chOff x="0" y="0"/>
            <a:chExt cx="4018674" cy="5096472"/>
          </a:xfrm>
        </p:grpSpPr>
        <p:sp>
          <p:nvSpPr>
            <p:cNvPr id="6" name="Freeform 6"/>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stretch>
                <a:fillRect l="-53104" r="-53104"/>
              </a:stretch>
            </a:blipFill>
          </p:spPr>
        </p:sp>
      </p:grpSp>
      <p:sp>
        <p:nvSpPr>
          <p:cNvPr id="7" name="Freeform 7"/>
          <p:cNvSpPr/>
          <p:nvPr/>
        </p:nvSpPr>
        <p:spPr>
          <a:xfrm rot="-76722">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3181922">
            <a:off x="7307969" y="5460199"/>
            <a:ext cx="1225017" cy="7224362"/>
            <a:chOff x="0" y="0"/>
            <a:chExt cx="322638" cy="1902713"/>
          </a:xfrm>
        </p:grpSpPr>
        <p:sp>
          <p:nvSpPr>
            <p:cNvPr id="9" name="Freeform 9"/>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 name="TextBox 10"/>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94530" y="7061849"/>
            <a:ext cx="9141036" cy="1045178"/>
            <a:chOff x="0" y="0"/>
            <a:chExt cx="3554340" cy="406400"/>
          </a:xfrm>
        </p:grpSpPr>
        <p:sp>
          <p:nvSpPr>
            <p:cNvPr id="12" name="Freeform 12"/>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3" name="TextBox 13"/>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6"/>
            <a:stretch>
              <a:fillRect l="-186865" t="-163093" r="-187297" b="-250736"/>
            </a:stretch>
          </a:blipFill>
        </p:spPr>
      </p:sp>
      <p:sp>
        <p:nvSpPr>
          <p:cNvPr id="15" name="TextBox 15"/>
          <p:cNvSpPr txBox="1"/>
          <p:nvPr/>
        </p:nvSpPr>
        <p:spPr>
          <a:xfrm>
            <a:off x="755625" y="3311220"/>
            <a:ext cx="7601214" cy="2215991"/>
          </a:xfrm>
          <a:prstGeom prst="rect">
            <a:avLst/>
          </a:prstGeom>
        </p:spPr>
        <p:txBody>
          <a:bodyPr wrap="square" lIns="0" tIns="0" rIns="0" bIns="0" rtlCol="0" anchor="t">
            <a:spAutoFit/>
          </a:bodyPr>
          <a:lstStyle/>
          <a:p>
            <a:r>
              <a:rPr lang="en-US" sz="3600" dirty="0">
                <a:solidFill>
                  <a:srgbClr val="C49500"/>
                </a:solidFill>
                <a:latin typeface="Arial Black" panose="020B0A04020102020204" pitchFamily="34" charset="0"/>
              </a:rPr>
              <a:t>Analyzing the Impact of Seasonal Income Fluctuations on Household Financial Stability in Rural Africa</a:t>
            </a:r>
            <a:endParaRPr lang="en-US" sz="27800" b="1" dirty="0">
              <a:solidFill>
                <a:srgbClr val="C49500"/>
              </a:solidFill>
              <a:latin typeface="Arial Black" panose="020B0A04020102020204" pitchFamily="34" charset="0"/>
              <a:ea typeface="Gordita Bold"/>
              <a:cs typeface="Gordita Bold"/>
              <a:sym typeface="Gordita Bold"/>
            </a:endParaRPr>
          </a:p>
        </p:txBody>
      </p:sp>
      <p:sp>
        <p:nvSpPr>
          <p:cNvPr id="16" name="TextBox 16"/>
          <p:cNvSpPr txBox="1"/>
          <p:nvPr/>
        </p:nvSpPr>
        <p:spPr>
          <a:xfrm>
            <a:off x="376733" y="7288286"/>
            <a:ext cx="6445498" cy="537845"/>
          </a:xfrm>
          <a:prstGeom prst="rect">
            <a:avLst/>
          </a:prstGeom>
        </p:spPr>
        <p:txBody>
          <a:bodyPr lIns="0" tIns="0" rIns="0" bIns="0" rtlCol="0" anchor="t">
            <a:spAutoFit/>
          </a:bodyPr>
          <a:lstStyle/>
          <a:p>
            <a:pPr algn="l">
              <a:lnSpc>
                <a:spcPts val="4480"/>
              </a:lnSpc>
              <a:spcBef>
                <a:spcPct val="0"/>
              </a:spcBef>
            </a:pPr>
            <a:r>
              <a:rPr lang="en-US" sz="3200" b="1" dirty="0">
                <a:solidFill>
                  <a:srgbClr val="FFFFFF"/>
                </a:solidFill>
                <a:latin typeface="Gordita Bold"/>
                <a:ea typeface="Gordita Bold"/>
                <a:cs typeface="Gordita Bold"/>
                <a:sym typeface="Gordita Bold"/>
              </a:rPr>
              <a:t>Internship Presentation</a:t>
            </a:r>
          </a:p>
        </p:txBody>
      </p:sp>
      <p:sp>
        <p:nvSpPr>
          <p:cNvPr id="17" name="TextBox 17"/>
          <p:cNvSpPr txBox="1"/>
          <p:nvPr/>
        </p:nvSpPr>
        <p:spPr>
          <a:xfrm>
            <a:off x="234344" y="8603462"/>
            <a:ext cx="2980438" cy="405765"/>
          </a:xfrm>
          <a:prstGeom prst="rect">
            <a:avLst/>
          </a:prstGeom>
        </p:spPr>
        <p:txBody>
          <a:bodyPr lIns="0" tIns="0" rIns="0" bIns="0" rtlCol="0" anchor="t">
            <a:spAutoFit/>
          </a:bodyPr>
          <a:lstStyle/>
          <a:p>
            <a:pPr algn="l">
              <a:lnSpc>
                <a:spcPts val="3359"/>
              </a:lnSpc>
              <a:spcBef>
                <a:spcPct val="0"/>
              </a:spcBef>
            </a:pPr>
            <a:r>
              <a:rPr lang="en-US" sz="2400" b="1" dirty="0">
                <a:solidFill>
                  <a:srgbClr val="0665BE"/>
                </a:solidFill>
                <a:latin typeface="Gordita"/>
                <a:ea typeface="Gordita"/>
                <a:cs typeface="Gordita"/>
                <a:sym typeface="Gordita"/>
              </a:rPr>
              <a:t>Presented By:</a:t>
            </a:r>
          </a:p>
        </p:txBody>
      </p:sp>
      <p:sp>
        <p:nvSpPr>
          <p:cNvPr id="19" name="TextBox 19"/>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
        <p:nvSpPr>
          <p:cNvPr id="20" name="TextBox 19"/>
          <p:cNvSpPr txBox="1"/>
          <p:nvPr/>
        </p:nvSpPr>
        <p:spPr>
          <a:xfrm>
            <a:off x="2539852" y="8621496"/>
            <a:ext cx="5182068" cy="1200329"/>
          </a:xfrm>
          <a:prstGeom prst="rect">
            <a:avLst/>
          </a:prstGeom>
          <a:noFill/>
        </p:spPr>
        <p:txBody>
          <a:bodyPr wrap="square" rtlCol="0">
            <a:spAutoFit/>
          </a:bodyPr>
          <a:lstStyle/>
          <a:p>
            <a:r>
              <a:rPr lang="en-US" sz="2400" b="1" dirty="0">
                <a:latin typeface="Arial Rounded MT Bold" panose="020F0704030504030204" pitchFamily="34" charset="0"/>
              </a:rPr>
              <a:t>GROUP 21</a:t>
            </a:r>
          </a:p>
          <a:p>
            <a:r>
              <a:rPr lang="en-US" sz="2400" b="1" dirty="0">
                <a:latin typeface="Arial Rounded MT Bold" panose="020F0704030504030204" pitchFamily="34" charset="0"/>
              </a:rPr>
              <a:t>Babatunde Matthew Oladoyinbo</a:t>
            </a:r>
          </a:p>
          <a:p>
            <a:r>
              <a:rPr lang="en-US" sz="2400" b="1" dirty="0">
                <a:latin typeface="Arial Rounded MT Bold" panose="020F0704030504030204" pitchFamily="34" charset="0"/>
              </a:rPr>
              <a:t>&amp; Emmanuel Ene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5105400" y="7387508"/>
            <a:ext cx="5647899" cy="1938992"/>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Both classes have similar financial management skills, have savings account, uses saving groups and don't use mobile money</a:t>
            </a:r>
          </a:p>
        </p:txBody>
      </p:sp>
      <p:pic>
        <p:nvPicPr>
          <p:cNvPr id="13" name="Picture 12">
            <a:extLst>
              <a:ext uri="{FF2B5EF4-FFF2-40B4-BE49-F238E27FC236}">
                <a16:creationId xmlns:a16="http://schemas.microsoft.com/office/drawing/2014/main" id="{74C4DF2C-FEB1-4671-AE5B-F8A5279E1D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969" y="1770361"/>
            <a:ext cx="8891176" cy="5291510"/>
          </a:xfrm>
          <a:prstGeom prst="rect">
            <a:avLst/>
          </a:prstGeom>
        </p:spPr>
      </p:pic>
      <p:pic>
        <p:nvPicPr>
          <p:cNvPr id="19" name="Picture 18">
            <a:extLst>
              <a:ext uri="{FF2B5EF4-FFF2-40B4-BE49-F238E27FC236}">
                <a16:creationId xmlns:a16="http://schemas.microsoft.com/office/drawing/2014/main" id="{FB1B3667-4CDD-45F7-A666-778F77FA8F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005" y="1837477"/>
            <a:ext cx="8517237" cy="5058461"/>
          </a:xfrm>
          <a:prstGeom prst="rect">
            <a:avLst/>
          </a:prstGeom>
        </p:spPr>
      </p:pic>
    </p:spTree>
    <p:extLst>
      <p:ext uri="{BB962C8B-B14F-4D97-AF65-F5344CB8AC3E}">
        <p14:creationId xmlns:p14="http://schemas.microsoft.com/office/powerpoint/2010/main" val="189424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9346118" y="3972725"/>
            <a:ext cx="5647899" cy="2677656"/>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Buttressing the previous slide observation, distance to Banking facilities does not seem to be a major contributor to Financial stress level since both classes relative percentage doesn’t use Mobile Banking</a:t>
            </a:r>
          </a:p>
        </p:txBody>
      </p:sp>
      <p:pic>
        <p:nvPicPr>
          <p:cNvPr id="15" name="Picture 14">
            <a:extLst>
              <a:ext uri="{FF2B5EF4-FFF2-40B4-BE49-F238E27FC236}">
                <a16:creationId xmlns:a16="http://schemas.microsoft.com/office/drawing/2014/main" id="{2BA2F534-9B45-4254-AA31-430057B0E1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37" y="2053248"/>
            <a:ext cx="7993723" cy="6228874"/>
          </a:xfrm>
          <a:prstGeom prst="rect">
            <a:avLst/>
          </a:prstGeom>
        </p:spPr>
      </p:pic>
    </p:spTree>
    <p:extLst>
      <p:ext uri="{BB962C8B-B14F-4D97-AF65-F5344CB8AC3E}">
        <p14:creationId xmlns:p14="http://schemas.microsoft.com/office/powerpoint/2010/main" val="2558286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5549314" y="7607901"/>
            <a:ext cx="5647899" cy="1938992"/>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Could be to other factors like access to market, fertile soil and co as least stressed households are not in Arura and Hoima</a:t>
            </a:r>
          </a:p>
        </p:txBody>
      </p:sp>
      <p:pic>
        <p:nvPicPr>
          <p:cNvPr id="15" name="Picture 14">
            <a:extLst>
              <a:ext uri="{FF2B5EF4-FFF2-40B4-BE49-F238E27FC236}">
                <a16:creationId xmlns:a16="http://schemas.microsoft.com/office/drawing/2014/main" id="{7A92E504-5F7F-47FC-95E5-A2E8BD3723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353" y="2299515"/>
            <a:ext cx="6487788" cy="5366736"/>
          </a:xfrm>
          <a:prstGeom prst="rect">
            <a:avLst/>
          </a:prstGeom>
        </p:spPr>
      </p:pic>
      <p:pic>
        <p:nvPicPr>
          <p:cNvPr id="17" name="Picture 16">
            <a:extLst>
              <a:ext uri="{FF2B5EF4-FFF2-40B4-BE49-F238E27FC236}">
                <a16:creationId xmlns:a16="http://schemas.microsoft.com/office/drawing/2014/main" id="{AB35FFF2-442A-4FCF-BBAB-6F0F0595D2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1969" y="2299515"/>
            <a:ext cx="6487787" cy="5302857"/>
          </a:xfrm>
          <a:prstGeom prst="rect">
            <a:avLst/>
          </a:prstGeom>
        </p:spPr>
      </p:pic>
      <p:sp>
        <p:nvSpPr>
          <p:cNvPr id="21" name="TextBox 20">
            <a:extLst>
              <a:ext uri="{FF2B5EF4-FFF2-40B4-BE49-F238E27FC236}">
                <a16:creationId xmlns:a16="http://schemas.microsoft.com/office/drawing/2014/main" id="{D78B0D9F-AAAE-48D7-AF59-258144ECE842}"/>
              </a:ext>
            </a:extLst>
          </p:cNvPr>
          <p:cNvSpPr txBox="1"/>
          <p:nvPr/>
        </p:nvSpPr>
        <p:spPr>
          <a:xfrm>
            <a:off x="1214650" y="1765519"/>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Most Stressed Households</a:t>
            </a:r>
            <a:endParaRPr lang="en-US" sz="2400" dirty="0"/>
          </a:p>
        </p:txBody>
      </p:sp>
      <p:sp>
        <p:nvSpPr>
          <p:cNvPr id="23" name="TextBox 22">
            <a:extLst>
              <a:ext uri="{FF2B5EF4-FFF2-40B4-BE49-F238E27FC236}">
                <a16:creationId xmlns:a16="http://schemas.microsoft.com/office/drawing/2014/main" id="{008A52F0-01F8-41E2-B470-D8BACCEC6758}"/>
              </a:ext>
            </a:extLst>
          </p:cNvPr>
          <p:cNvSpPr txBox="1"/>
          <p:nvPr/>
        </p:nvSpPr>
        <p:spPr>
          <a:xfrm>
            <a:off x="9461912" y="1806610"/>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Least Stressed Households</a:t>
            </a:r>
            <a:endParaRPr lang="en-US" sz="2400" dirty="0"/>
          </a:p>
        </p:txBody>
      </p:sp>
    </p:spTree>
    <p:extLst>
      <p:ext uri="{BB962C8B-B14F-4D97-AF65-F5344CB8AC3E}">
        <p14:creationId xmlns:p14="http://schemas.microsoft.com/office/powerpoint/2010/main" val="339672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5562600" y="7494516"/>
            <a:ext cx="5647899" cy="1938992"/>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Majority of the Least stressed have more large family which points to the possibility of man power and labor on farm.</a:t>
            </a:r>
          </a:p>
        </p:txBody>
      </p:sp>
      <p:sp>
        <p:nvSpPr>
          <p:cNvPr id="21" name="TextBox 20">
            <a:extLst>
              <a:ext uri="{FF2B5EF4-FFF2-40B4-BE49-F238E27FC236}">
                <a16:creationId xmlns:a16="http://schemas.microsoft.com/office/drawing/2014/main" id="{D78B0D9F-AAAE-48D7-AF59-258144ECE842}"/>
              </a:ext>
            </a:extLst>
          </p:cNvPr>
          <p:cNvSpPr txBox="1"/>
          <p:nvPr/>
        </p:nvSpPr>
        <p:spPr>
          <a:xfrm>
            <a:off x="1214650" y="1765519"/>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Most Stressed Households</a:t>
            </a:r>
            <a:endParaRPr lang="en-US" sz="2400" dirty="0"/>
          </a:p>
        </p:txBody>
      </p:sp>
      <p:sp>
        <p:nvSpPr>
          <p:cNvPr id="23" name="TextBox 22">
            <a:extLst>
              <a:ext uri="{FF2B5EF4-FFF2-40B4-BE49-F238E27FC236}">
                <a16:creationId xmlns:a16="http://schemas.microsoft.com/office/drawing/2014/main" id="{008A52F0-01F8-41E2-B470-D8BACCEC6758}"/>
              </a:ext>
            </a:extLst>
          </p:cNvPr>
          <p:cNvSpPr txBox="1"/>
          <p:nvPr/>
        </p:nvSpPr>
        <p:spPr>
          <a:xfrm>
            <a:off x="9461912" y="1806610"/>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Least Stressed Households</a:t>
            </a:r>
            <a:endParaRPr lang="en-US" sz="2400" dirty="0"/>
          </a:p>
        </p:txBody>
      </p:sp>
      <p:pic>
        <p:nvPicPr>
          <p:cNvPr id="13" name="Picture 12">
            <a:extLst>
              <a:ext uri="{FF2B5EF4-FFF2-40B4-BE49-F238E27FC236}">
                <a16:creationId xmlns:a16="http://schemas.microsoft.com/office/drawing/2014/main" id="{975947FE-98A2-4742-9F57-55D0FF6628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366" y="2443824"/>
            <a:ext cx="6432695" cy="4833276"/>
          </a:xfrm>
          <a:prstGeom prst="rect">
            <a:avLst/>
          </a:prstGeom>
        </p:spPr>
      </p:pic>
      <p:pic>
        <p:nvPicPr>
          <p:cNvPr id="18" name="Picture 17">
            <a:extLst>
              <a:ext uri="{FF2B5EF4-FFF2-40B4-BE49-F238E27FC236}">
                <a16:creationId xmlns:a16="http://schemas.microsoft.com/office/drawing/2014/main" id="{D494BD36-BA48-41AD-BA05-ABC28FBC8B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0016" y="2460548"/>
            <a:ext cx="6207220" cy="4715208"/>
          </a:xfrm>
          <a:prstGeom prst="rect">
            <a:avLst/>
          </a:prstGeom>
        </p:spPr>
      </p:pic>
    </p:spTree>
    <p:extLst>
      <p:ext uri="{BB962C8B-B14F-4D97-AF65-F5344CB8AC3E}">
        <p14:creationId xmlns:p14="http://schemas.microsoft.com/office/powerpoint/2010/main" val="423876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5562600" y="7494516"/>
            <a:ext cx="5647899" cy="1200329"/>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Level of education could be an added advantage in the farming business</a:t>
            </a:r>
          </a:p>
        </p:txBody>
      </p:sp>
      <p:sp>
        <p:nvSpPr>
          <p:cNvPr id="21" name="TextBox 20">
            <a:extLst>
              <a:ext uri="{FF2B5EF4-FFF2-40B4-BE49-F238E27FC236}">
                <a16:creationId xmlns:a16="http://schemas.microsoft.com/office/drawing/2014/main" id="{D78B0D9F-AAAE-48D7-AF59-258144ECE842}"/>
              </a:ext>
            </a:extLst>
          </p:cNvPr>
          <p:cNvSpPr txBox="1"/>
          <p:nvPr/>
        </p:nvSpPr>
        <p:spPr>
          <a:xfrm>
            <a:off x="1214650" y="1765519"/>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Most Stressed Households</a:t>
            </a:r>
            <a:endParaRPr lang="en-US" sz="2400" dirty="0"/>
          </a:p>
        </p:txBody>
      </p:sp>
      <p:sp>
        <p:nvSpPr>
          <p:cNvPr id="23" name="TextBox 22">
            <a:extLst>
              <a:ext uri="{FF2B5EF4-FFF2-40B4-BE49-F238E27FC236}">
                <a16:creationId xmlns:a16="http://schemas.microsoft.com/office/drawing/2014/main" id="{008A52F0-01F8-41E2-B470-D8BACCEC6758}"/>
              </a:ext>
            </a:extLst>
          </p:cNvPr>
          <p:cNvSpPr txBox="1"/>
          <p:nvPr/>
        </p:nvSpPr>
        <p:spPr>
          <a:xfrm>
            <a:off x="9461912" y="1806610"/>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Least Stressed Households</a:t>
            </a:r>
            <a:endParaRPr lang="en-US" sz="2400" dirty="0"/>
          </a:p>
        </p:txBody>
      </p:sp>
      <p:pic>
        <p:nvPicPr>
          <p:cNvPr id="15" name="Picture 14">
            <a:extLst>
              <a:ext uri="{FF2B5EF4-FFF2-40B4-BE49-F238E27FC236}">
                <a16:creationId xmlns:a16="http://schemas.microsoft.com/office/drawing/2014/main" id="{2CE01808-A332-4A0F-85DD-3B7321271D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710" y="2318858"/>
            <a:ext cx="5718513" cy="4891109"/>
          </a:xfrm>
          <a:prstGeom prst="rect">
            <a:avLst/>
          </a:prstGeom>
        </p:spPr>
      </p:pic>
      <p:pic>
        <p:nvPicPr>
          <p:cNvPr id="17" name="Picture 16">
            <a:extLst>
              <a:ext uri="{FF2B5EF4-FFF2-40B4-BE49-F238E27FC236}">
                <a16:creationId xmlns:a16="http://schemas.microsoft.com/office/drawing/2014/main" id="{E2BBE67C-EA24-4FD3-A6B6-76BC93490C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2482" y="2324781"/>
            <a:ext cx="5888634" cy="5199774"/>
          </a:xfrm>
          <a:prstGeom prst="rect">
            <a:avLst/>
          </a:prstGeom>
        </p:spPr>
      </p:pic>
    </p:spTree>
    <p:extLst>
      <p:ext uri="{BB962C8B-B14F-4D97-AF65-F5344CB8AC3E}">
        <p14:creationId xmlns:p14="http://schemas.microsoft.com/office/powerpoint/2010/main" val="3156795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5562600" y="7494516"/>
            <a:ext cx="5647899" cy="1200329"/>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Being into small business could make a farmer afford more time for his farm</a:t>
            </a:r>
          </a:p>
        </p:txBody>
      </p:sp>
      <p:sp>
        <p:nvSpPr>
          <p:cNvPr id="21" name="TextBox 20">
            <a:extLst>
              <a:ext uri="{FF2B5EF4-FFF2-40B4-BE49-F238E27FC236}">
                <a16:creationId xmlns:a16="http://schemas.microsoft.com/office/drawing/2014/main" id="{D78B0D9F-AAAE-48D7-AF59-258144ECE842}"/>
              </a:ext>
            </a:extLst>
          </p:cNvPr>
          <p:cNvSpPr txBox="1"/>
          <p:nvPr/>
        </p:nvSpPr>
        <p:spPr>
          <a:xfrm>
            <a:off x="1214650" y="1765519"/>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Most Stressed Households</a:t>
            </a:r>
            <a:endParaRPr lang="en-US" sz="2400" dirty="0"/>
          </a:p>
        </p:txBody>
      </p:sp>
      <p:sp>
        <p:nvSpPr>
          <p:cNvPr id="23" name="TextBox 22">
            <a:extLst>
              <a:ext uri="{FF2B5EF4-FFF2-40B4-BE49-F238E27FC236}">
                <a16:creationId xmlns:a16="http://schemas.microsoft.com/office/drawing/2014/main" id="{008A52F0-01F8-41E2-B470-D8BACCEC6758}"/>
              </a:ext>
            </a:extLst>
          </p:cNvPr>
          <p:cNvSpPr txBox="1"/>
          <p:nvPr/>
        </p:nvSpPr>
        <p:spPr>
          <a:xfrm>
            <a:off x="9461912" y="1806610"/>
            <a:ext cx="5647899" cy="46166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Least Stressed Households</a:t>
            </a:r>
            <a:endParaRPr lang="en-US" sz="2400" dirty="0"/>
          </a:p>
        </p:txBody>
      </p:sp>
      <p:pic>
        <p:nvPicPr>
          <p:cNvPr id="13" name="Picture 12">
            <a:extLst>
              <a:ext uri="{FF2B5EF4-FFF2-40B4-BE49-F238E27FC236}">
                <a16:creationId xmlns:a16="http://schemas.microsoft.com/office/drawing/2014/main" id="{6D67FDD6-1260-4117-AA3F-4A5247F1CE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082" y="2389296"/>
            <a:ext cx="5564690" cy="5105220"/>
          </a:xfrm>
          <a:prstGeom prst="rect">
            <a:avLst/>
          </a:prstGeom>
        </p:spPr>
      </p:pic>
      <p:pic>
        <p:nvPicPr>
          <p:cNvPr id="18" name="Picture 17">
            <a:extLst>
              <a:ext uri="{FF2B5EF4-FFF2-40B4-BE49-F238E27FC236}">
                <a16:creationId xmlns:a16="http://schemas.microsoft.com/office/drawing/2014/main" id="{5A78023F-A06E-4A74-8CA3-28DEFE9793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17654" y="2282826"/>
            <a:ext cx="5385689" cy="5070082"/>
          </a:xfrm>
          <a:prstGeom prst="rect">
            <a:avLst/>
          </a:prstGeom>
        </p:spPr>
      </p:pic>
    </p:spTree>
    <p:extLst>
      <p:ext uri="{BB962C8B-B14F-4D97-AF65-F5344CB8AC3E}">
        <p14:creationId xmlns:p14="http://schemas.microsoft.com/office/powerpoint/2010/main" val="222385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4724400" y="3938675"/>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DASHBOARD</a:t>
            </a:r>
          </a:p>
        </p:txBody>
      </p:sp>
    </p:spTree>
    <p:extLst>
      <p:ext uri="{BB962C8B-B14F-4D97-AF65-F5344CB8AC3E}">
        <p14:creationId xmlns:p14="http://schemas.microsoft.com/office/powerpoint/2010/main" val="898029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3886200" y="740700"/>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Data Insight(1)</a:t>
            </a:r>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71" y="2382220"/>
            <a:ext cx="11168277" cy="6814953"/>
          </a:xfrm>
          <a:prstGeom prst="rect">
            <a:avLst/>
          </a:prstGeom>
        </p:spPr>
      </p:pic>
      <p:sp>
        <p:nvSpPr>
          <p:cNvPr id="14" name="TextBox 13"/>
          <p:cNvSpPr txBox="1"/>
          <p:nvPr/>
        </p:nvSpPr>
        <p:spPr>
          <a:xfrm>
            <a:off x="11738790" y="2374867"/>
            <a:ext cx="5939610" cy="7109639"/>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400" b="1" dirty="0"/>
              <a:t>High Financial Stress:</a:t>
            </a:r>
            <a:r>
              <a:rPr lang="en-US" sz="2400" dirty="0"/>
              <a:t> Households face notable strain (avg. score: 39.83) due to irregular income and low liquidity.</a:t>
            </a:r>
          </a:p>
          <a:p>
            <a:pPr marL="285750" indent="-285750" algn="just">
              <a:buFont typeface="Wingdings" panose="05000000000000000000" pitchFamily="2" charset="2"/>
              <a:buChar char="q"/>
            </a:pPr>
            <a:r>
              <a:rPr lang="en-US" sz="2400" b="1" dirty="0"/>
              <a:t>Access Gaps:</a:t>
            </a:r>
            <a:r>
              <a:rPr lang="en-US" sz="2400" dirty="0"/>
              <a:t> Long distances to banks (avg. 25.61 km) limit financial inclusion, especially in rural areas.</a:t>
            </a:r>
          </a:p>
          <a:p>
            <a:pPr marL="285750" indent="-285750" algn="just">
              <a:buFont typeface="Wingdings" panose="05000000000000000000" pitchFamily="2" charset="2"/>
              <a:buChar char="q"/>
            </a:pPr>
            <a:r>
              <a:rPr lang="en-US" sz="2400" b="1" dirty="0"/>
              <a:t>Low Education Levels:</a:t>
            </a:r>
            <a:r>
              <a:rPr lang="en-US" sz="2400" dirty="0"/>
              <a:t> Over half of households have only primary education, limiting financial resilience.</a:t>
            </a:r>
          </a:p>
          <a:p>
            <a:pPr marL="285750" indent="-285750" algn="just">
              <a:buFont typeface="Wingdings" panose="05000000000000000000" pitchFamily="2" charset="2"/>
              <a:buChar char="q"/>
            </a:pPr>
            <a:r>
              <a:rPr lang="en-US" sz="2400" b="1" dirty="0"/>
              <a:t>Agriculture Reliance:</a:t>
            </a:r>
            <a:r>
              <a:rPr lang="en-US" sz="2400" dirty="0"/>
              <a:t> 50.5% depend on subsistence farming/livestock, worsening income seasonality.</a:t>
            </a:r>
          </a:p>
          <a:p>
            <a:pPr marL="285750" indent="-285750" algn="just">
              <a:buFont typeface="Wingdings" panose="05000000000000000000" pitchFamily="2" charset="2"/>
              <a:buChar char="q"/>
            </a:pPr>
            <a:r>
              <a:rPr lang="en-US" sz="2400" b="1" dirty="0"/>
              <a:t>Nationwide Concern:</a:t>
            </a:r>
            <a:r>
              <a:rPr lang="en-US" sz="2400" dirty="0"/>
              <a:t> Challenges span multiple towns, showing this is a widespread issue.</a:t>
            </a:r>
          </a:p>
          <a:p>
            <a:pPr marL="285750" indent="-285750" algn="just">
              <a:buFont typeface="Wingdings" panose="05000000000000000000" pitchFamily="2" charset="2"/>
              <a:buChar char="q"/>
            </a:pPr>
            <a:r>
              <a:rPr lang="en-US" sz="2400" b="1" dirty="0"/>
              <a:t>Unstable Income:</a:t>
            </a:r>
            <a:r>
              <a:rPr lang="en-US" sz="2400" dirty="0"/>
              <a:t> Average income (UGX 127.24K) appears unstable and misaligned with household needs.</a:t>
            </a:r>
          </a:p>
        </p:txBody>
      </p:sp>
    </p:spTree>
    <p:extLst>
      <p:ext uri="{BB962C8B-B14F-4D97-AF65-F5344CB8AC3E}">
        <p14:creationId xmlns:p14="http://schemas.microsoft.com/office/powerpoint/2010/main" val="20602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06</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3169844" y="89461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Data Insight(2)</a:t>
            </a: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35" y="2108137"/>
            <a:ext cx="11530576" cy="7161367"/>
          </a:xfrm>
          <a:prstGeom prst="rect">
            <a:avLst/>
          </a:prstGeom>
        </p:spPr>
      </p:pic>
      <p:sp>
        <p:nvSpPr>
          <p:cNvPr id="17" name="TextBox 16"/>
          <p:cNvSpPr txBox="1"/>
          <p:nvPr/>
        </p:nvSpPr>
        <p:spPr>
          <a:xfrm>
            <a:off x="11771820" y="2420574"/>
            <a:ext cx="5939610" cy="6740307"/>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400" b="1" dirty="0"/>
              <a:t>Seasonal Fluctuation:</a:t>
            </a:r>
            <a:r>
              <a:rPr lang="en-US" sz="2400" dirty="0"/>
              <a:t> Income peaks in August–October (avg. UGX 130M), with sharp dips mid-year, highlighting seasonal instability.</a:t>
            </a:r>
          </a:p>
          <a:p>
            <a:pPr marL="285750" indent="-285750" algn="just">
              <a:buFont typeface="Wingdings" panose="05000000000000000000" pitchFamily="2" charset="2"/>
              <a:buChar char="q"/>
            </a:pPr>
            <a:r>
              <a:rPr lang="en-US" sz="2400" b="1" dirty="0"/>
              <a:t>Food Expense Mismatch:</a:t>
            </a:r>
            <a:r>
              <a:rPr lang="en-US" sz="2400" dirty="0"/>
              <a:t> Expenses spike even when income is low, indicating vulnerability in budgeting and food security.</a:t>
            </a:r>
          </a:p>
          <a:p>
            <a:pPr marL="285750" indent="-285750" algn="just">
              <a:buFont typeface="Wingdings" panose="05000000000000000000" pitchFamily="2" charset="2"/>
              <a:buChar char="q"/>
            </a:pPr>
            <a:r>
              <a:rPr lang="en-US" sz="2400" b="1" dirty="0"/>
              <a:t>Income Sources:</a:t>
            </a:r>
            <a:r>
              <a:rPr lang="en-US" sz="2400" dirty="0"/>
              <a:t> Crop income dominates, but livestock and off-farm incomes remain stable and underutilized.</a:t>
            </a:r>
          </a:p>
          <a:p>
            <a:pPr marL="285750" indent="-285750" algn="just">
              <a:buFont typeface="Wingdings" panose="05000000000000000000" pitchFamily="2" charset="2"/>
              <a:buChar char="q"/>
            </a:pPr>
            <a:r>
              <a:rPr lang="en-US" sz="2400" b="1" dirty="0"/>
              <a:t>Location Gaps:</a:t>
            </a:r>
            <a:r>
              <a:rPr lang="en-US" sz="2400" dirty="0"/>
              <a:t> Kampala and Lira lead in income; others like </a:t>
            </a:r>
            <a:r>
              <a:rPr lang="en-US" sz="2400" dirty="0" err="1"/>
              <a:t>Gulu</a:t>
            </a:r>
            <a:r>
              <a:rPr lang="en-US" sz="2400" dirty="0"/>
              <a:t> and </a:t>
            </a:r>
            <a:r>
              <a:rPr lang="en-US" sz="2400" dirty="0" err="1"/>
              <a:t>Masaka</a:t>
            </a:r>
            <a:r>
              <a:rPr lang="en-US" sz="2400" dirty="0"/>
              <a:t> lag, showing regional income disparity.</a:t>
            </a:r>
          </a:p>
          <a:p>
            <a:pPr marL="285750" indent="-285750" algn="just">
              <a:buFont typeface="Wingdings" panose="05000000000000000000" pitchFamily="2" charset="2"/>
              <a:buChar char="q"/>
            </a:pPr>
            <a:r>
              <a:rPr lang="en-US" sz="2400" b="1" dirty="0"/>
              <a:t>Family Size Impact:</a:t>
            </a:r>
            <a:r>
              <a:rPr lang="en-US" sz="2400" dirty="0"/>
              <a:t> Larger families (6–9 members) show higher income, hinting at labor-driven earnings but also possible strain.</a:t>
            </a:r>
          </a:p>
        </p:txBody>
      </p:sp>
    </p:spTree>
    <p:extLst>
      <p:ext uri="{BB962C8B-B14F-4D97-AF65-F5344CB8AC3E}">
        <p14:creationId xmlns:p14="http://schemas.microsoft.com/office/powerpoint/2010/main" val="110406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07</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3169844" y="89461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Data Insight(3)</a:t>
            </a:r>
          </a:p>
        </p:txBody>
      </p:sp>
      <p:sp>
        <p:nvSpPr>
          <p:cNvPr id="17" name="TextBox 16"/>
          <p:cNvSpPr txBox="1"/>
          <p:nvPr/>
        </p:nvSpPr>
        <p:spPr>
          <a:xfrm>
            <a:off x="11201400" y="2203423"/>
            <a:ext cx="6481725" cy="6647974"/>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200" b="1" dirty="0"/>
              <a:t>Savings as Buffer:</a:t>
            </a:r>
            <a:r>
              <a:rPr lang="en-US" sz="2200" dirty="0"/>
              <a:t> 60% of households rely on savings during financial stress—indicating moderate financial preparedness.</a:t>
            </a:r>
          </a:p>
          <a:p>
            <a:pPr marL="285750" indent="-285750" algn="just">
              <a:buFont typeface="Wingdings" panose="05000000000000000000" pitchFamily="2" charset="2"/>
              <a:buChar char="q"/>
            </a:pPr>
            <a:r>
              <a:rPr lang="en-US" sz="2200" b="1" dirty="0"/>
              <a:t>Reduced Spending Strategy:</a:t>
            </a:r>
            <a:r>
              <a:rPr lang="en-US" sz="2200" dirty="0"/>
              <a:t> 48% reduce expenses under pressure, signaling limited coping options beyond income.</a:t>
            </a:r>
          </a:p>
          <a:p>
            <a:pPr marL="285750" indent="-285750" algn="just">
              <a:buFont typeface="Wingdings" panose="05000000000000000000" pitchFamily="2" charset="2"/>
              <a:buChar char="q"/>
            </a:pPr>
            <a:r>
              <a:rPr lang="en-US" sz="2200" b="1" dirty="0"/>
              <a:t>Borrowing &amp; Selling Assets:</a:t>
            </a:r>
            <a:r>
              <a:rPr lang="en-US" sz="2200" dirty="0"/>
              <a:t> Only 28% borrow and 19% sell assets under stress—possibly due to limited access to credit or fear of asset depletion.</a:t>
            </a:r>
          </a:p>
          <a:p>
            <a:pPr marL="285750" indent="-285750" algn="just">
              <a:buFont typeface="Wingdings" panose="05000000000000000000" pitchFamily="2" charset="2"/>
              <a:buChar char="q"/>
            </a:pPr>
            <a:r>
              <a:rPr lang="en-US" sz="2200" b="1" dirty="0"/>
              <a:t>Income Dependence:</a:t>
            </a:r>
            <a:r>
              <a:rPr lang="en-US" sz="2200" dirty="0"/>
              <a:t> Livestock income dominates (47%), while crop and off-farm sources contribute 29% and 24% respectively.</a:t>
            </a:r>
          </a:p>
          <a:p>
            <a:pPr marL="285750" indent="-285750" algn="just">
              <a:buFont typeface="Wingdings" panose="05000000000000000000" pitchFamily="2" charset="2"/>
              <a:buChar char="q"/>
            </a:pPr>
            <a:r>
              <a:rPr lang="en-US" sz="2200" b="1" dirty="0"/>
              <a:t>Employment Type Vulnerability:</a:t>
            </a:r>
            <a:r>
              <a:rPr lang="en-US" sz="2200" dirty="0"/>
              <a:t> Subsistence farmers and casual laborers earn less (~UGX 31M–34M), making them highly susceptible to shocks.</a:t>
            </a:r>
          </a:p>
          <a:p>
            <a:pPr marL="285750" indent="-285750" algn="just">
              <a:buFont typeface="Wingdings" panose="05000000000000000000" pitchFamily="2" charset="2"/>
              <a:buChar char="q"/>
            </a:pPr>
            <a:r>
              <a:rPr lang="en-US" sz="2400" b="1" dirty="0"/>
              <a:t>Cluster Analysis:</a:t>
            </a:r>
            <a:r>
              <a:rPr lang="en-US" sz="2400" dirty="0"/>
              <a:t> Clusters 0 and 2 face the highest financial stress (avg. scores 47.59 &amp; 40.44), with low savings and income levels.</a:t>
            </a:r>
            <a:endParaRPr lang="en-US" sz="2200" dirty="0"/>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19" y="2124340"/>
            <a:ext cx="10979813" cy="6755952"/>
          </a:xfrm>
          <a:prstGeom prst="rect">
            <a:avLst/>
          </a:prstGeom>
        </p:spPr>
      </p:pic>
    </p:spTree>
    <p:extLst>
      <p:ext uri="{BB962C8B-B14F-4D97-AF65-F5344CB8AC3E}">
        <p14:creationId xmlns:p14="http://schemas.microsoft.com/office/powerpoint/2010/main" val="338477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3" name="Group 3"/>
          <p:cNvGrpSpPr/>
          <p:nvPr/>
        </p:nvGrpSpPr>
        <p:grpSpPr>
          <a:xfrm>
            <a:off x="13258801" y="-1028700"/>
            <a:ext cx="13913654" cy="12862593"/>
            <a:chOff x="0" y="0"/>
            <a:chExt cx="812800" cy="751400"/>
          </a:xfrm>
        </p:grpSpPr>
        <p:sp>
          <p:nvSpPr>
            <p:cNvPr id="4" name="Freeform 4"/>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37044" r="-1451"/>
              </a:stretch>
            </a:blipFill>
            <a:ln w="581025" cap="sq">
              <a:solidFill>
                <a:srgbClr val="0665BE"/>
              </a:solidFill>
              <a:prstDash val="solid"/>
              <a:miter/>
            </a:ln>
          </p:spPr>
        </p:sp>
      </p:grpSp>
      <p:grpSp>
        <p:nvGrpSpPr>
          <p:cNvPr id="5" name="Group 5"/>
          <p:cNvGrpSpPr/>
          <p:nvPr/>
        </p:nvGrpSpPr>
        <p:grpSpPr>
          <a:xfrm rot="-1320159">
            <a:off x="15927748" y="4271689"/>
            <a:ext cx="1225017" cy="7224362"/>
            <a:chOff x="0" y="0"/>
            <a:chExt cx="322638" cy="1902713"/>
          </a:xfrm>
        </p:grpSpPr>
        <p:sp>
          <p:nvSpPr>
            <p:cNvPr id="6" name="Freeform 6"/>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7" name="TextBox 7"/>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91339" y="518305"/>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64299" y="950017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676722" y="368099"/>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01</a:t>
            </a:r>
          </a:p>
        </p:txBody>
      </p:sp>
      <p:sp>
        <p:nvSpPr>
          <p:cNvPr id="11" name="TextBox 11"/>
          <p:cNvSpPr txBox="1"/>
          <p:nvPr/>
        </p:nvSpPr>
        <p:spPr>
          <a:xfrm>
            <a:off x="564298" y="126301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Introduction</a:t>
            </a:r>
          </a:p>
        </p:txBody>
      </p:sp>
      <p:sp>
        <p:nvSpPr>
          <p:cNvPr id="12" name="TextBox 12"/>
          <p:cNvSpPr txBox="1"/>
          <p:nvPr/>
        </p:nvSpPr>
        <p:spPr>
          <a:xfrm>
            <a:off x="564298" y="2240994"/>
            <a:ext cx="13304101" cy="7017306"/>
          </a:xfrm>
          <a:prstGeom prst="rect">
            <a:avLst/>
          </a:prstGeom>
        </p:spPr>
        <p:txBody>
          <a:bodyPr wrap="square" lIns="0" tIns="0" rIns="0" bIns="0" rtlCol="0" anchor="t">
            <a:spAutoFit/>
          </a:bodyPr>
          <a:lstStyle/>
          <a:p>
            <a:pPr algn="just"/>
            <a:r>
              <a:rPr lang="en-US" sz="2400" dirty="0"/>
              <a:t>Uganda's rural economy is predominantly agrarian, with over 70% of the population dependent on agriculture for their livelihoods (World Bank, 2022). However, this reliance is characterized by significant income seasonality, driven by the cyclical nature of agricultural production. Most rural households earn the bulk of their income during harvest periods, while non-harvest months are marked by minimal or no earnings, resulting in highly uneven cash flows (FAO, 2021). This pattern contributes to widespread financial instability, limiting households' ability to manage essential expenditures or respond to unforeseen financial needs.</a:t>
            </a:r>
          </a:p>
          <a:p>
            <a:pPr algn="just"/>
            <a:endParaRPr lang="en-US" sz="2400" dirty="0"/>
          </a:p>
          <a:p>
            <a:pPr algn="just"/>
            <a:r>
              <a:rPr lang="en-US" sz="2400" dirty="0"/>
              <a:t>Rural financial markets in Uganda remain underdeveloped, with formal financial inclusion standing at just 10% in some regions, leaving the majority of smallholder farmers reliant on informal and often exploitative credit systems (</a:t>
            </a:r>
            <a:r>
              <a:rPr lang="en-US" sz="2400" dirty="0" err="1"/>
              <a:t>FinScope</a:t>
            </a:r>
            <a:r>
              <a:rPr lang="en-US" sz="2400" dirty="0"/>
              <a:t> Uganda, 2018). The absence of agricultural-specific financial products such as flexible savings accounts, crop-cycle-aligned credit, or income-smoothing mechanisms exacerbates households' vulnerability to common financial shocks—including medical emergencies, school fees, or adverse weather events (UNCDF, 2020).</a:t>
            </a:r>
          </a:p>
          <a:p>
            <a:pPr algn="just"/>
            <a:endParaRPr lang="en-US" sz="2400" dirty="0"/>
          </a:p>
          <a:p>
            <a:pPr algn="just"/>
            <a:r>
              <a:rPr lang="en-US" sz="2400" dirty="0"/>
              <a:t>This research therefore seeks to explore the structural gaps between rural income seasonality and the financial services landscape in Uganda. By identifying the limitations of current financial instruments and proposing adaptive, context-aware solutions, the study aims to contribute to the design of resilient rural financial ecosystems that promote stability, inclusion, and sustainable economic development.</a:t>
            </a:r>
            <a:endParaRPr lang="en-US" sz="2400" dirty="0">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07</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3169844" y="89461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Data Insight(4)</a:t>
            </a:r>
          </a:p>
        </p:txBody>
      </p:sp>
      <p:sp>
        <p:nvSpPr>
          <p:cNvPr id="17" name="TextBox 16"/>
          <p:cNvSpPr txBox="1"/>
          <p:nvPr/>
        </p:nvSpPr>
        <p:spPr>
          <a:xfrm>
            <a:off x="10058400" y="2601527"/>
            <a:ext cx="7759743" cy="6740307"/>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400" b="1" dirty="0"/>
              <a:t>Inverse Correlation Between Expenses and Stress:</a:t>
            </a:r>
            <a:br>
              <a:rPr lang="en-US" sz="2400" dirty="0"/>
            </a:br>
            <a:r>
              <a:rPr lang="en-US" sz="2400" dirty="0"/>
              <a:t>Households with higher food expenses tend to report lower financial stress, possibly indicating that greater food spending correlates with higher disposable income or stability.</a:t>
            </a:r>
          </a:p>
          <a:p>
            <a:pPr marL="285750" indent="-285750" algn="just">
              <a:buFont typeface="Wingdings" panose="05000000000000000000" pitchFamily="2" charset="2"/>
              <a:buChar char="q"/>
            </a:pPr>
            <a:r>
              <a:rPr lang="en-US" sz="2400" dirty="0"/>
              <a:t>There is a clear negative correlation between total income and financial stress score. As income increases, stress levels decrease—underlining income as a strong stabilizer.</a:t>
            </a:r>
          </a:p>
          <a:p>
            <a:pPr marL="285750" indent="-285750" algn="just">
              <a:buFont typeface="Wingdings" panose="05000000000000000000" pitchFamily="2" charset="2"/>
              <a:buChar char="q"/>
            </a:pPr>
            <a:r>
              <a:rPr lang="en-US" sz="2400" dirty="0"/>
              <a:t>A rise in crop income correlates with lower stress levels, emphasizing the importance of agricultural earnings in managing financial uncertainty, especially in rural settings.</a:t>
            </a:r>
          </a:p>
          <a:p>
            <a:pPr marL="285750" indent="-285750" algn="just">
              <a:buFont typeface="Wingdings" panose="05000000000000000000" pitchFamily="2" charset="2"/>
              <a:buChar char="q"/>
            </a:pPr>
            <a:r>
              <a:rPr lang="en-US" sz="2400" b="1" dirty="0"/>
              <a:t>Bank Proximity Not a Major Factor:</a:t>
            </a:r>
            <a:r>
              <a:rPr lang="en-US" sz="2400" dirty="0"/>
              <a:t> The distance to the nearest bank does not significantly impact financial stress, indicating that either households have adapted alternative financial access methods (like mobile money or savings groups), or that proximity to formal institutions isn't the main constraint.</a:t>
            </a:r>
            <a:endParaRPr lang="en-US" sz="2200"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615" y="2693884"/>
            <a:ext cx="9795785" cy="6136312"/>
          </a:xfrm>
          <a:prstGeom prst="rect">
            <a:avLst/>
          </a:prstGeom>
        </p:spPr>
      </p:pic>
    </p:spTree>
    <p:extLst>
      <p:ext uri="{BB962C8B-B14F-4D97-AF65-F5344CB8AC3E}">
        <p14:creationId xmlns:p14="http://schemas.microsoft.com/office/powerpoint/2010/main" val="594887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2209800" y="4416116"/>
            <a:ext cx="13089451" cy="1077218"/>
          </a:xfrm>
          <a:prstGeom prst="rect">
            <a:avLst/>
          </a:prstGeom>
        </p:spPr>
        <p:txBody>
          <a:bodyPr wrap="square"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PREDICTIVE MODELLING</a:t>
            </a:r>
          </a:p>
        </p:txBody>
      </p:sp>
    </p:spTree>
    <p:extLst>
      <p:ext uri="{BB962C8B-B14F-4D97-AF65-F5344CB8AC3E}">
        <p14:creationId xmlns:p14="http://schemas.microsoft.com/office/powerpoint/2010/main" val="2873498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2" name="TextBox 11">
            <a:extLst>
              <a:ext uri="{FF2B5EF4-FFF2-40B4-BE49-F238E27FC236}">
                <a16:creationId xmlns:a16="http://schemas.microsoft.com/office/drawing/2014/main" id="{C92C6823-FADF-47BC-B090-8307A5D6553A}"/>
              </a:ext>
            </a:extLst>
          </p:cNvPr>
          <p:cNvSpPr txBox="1"/>
          <p:nvPr/>
        </p:nvSpPr>
        <p:spPr>
          <a:xfrm>
            <a:off x="2082476" y="2425607"/>
            <a:ext cx="10274344" cy="5262979"/>
          </a:xfrm>
          <a:prstGeom prst="rect">
            <a:avLst/>
          </a:prstGeom>
          <a:noFill/>
        </p:spPr>
        <p:txBody>
          <a:bodyPr wrap="square" rtlCol="0">
            <a:spAutoFit/>
          </a:bodyPr>
          <a:lstStyle/>
          <a:p>
            <a:endParaRPr lang="en-US" sz="2400" dirty="0">
              <a:solidFill>
                <a:srgbClr val="C49500"/>
              </a:solidFill>
              <a:effectLst>
                <a:outerShdw blurRad="38100" dist="38100" dir="2700000" algn="tl">
                  <a:srgbClr val="000000">
                    <a:alpha val="43137"/>
                  </a:srgbClr>
                </a:outerShdw>
              </a:effectLst>
              <a:latin typeface="Arial Black" panose="020B0A04020102020204" pitchFamily="34" charset="0"/>
            </a:endParaRPr>
          </a:p>
          <a:p>
            <a:pPr marL="285750" indent="-285750" algn="just">
              <a:buFont typeface="Wingdings" panose="05000000000000000000" pitchFamily="2" charset="2"/>
              <a:buChar char="q"/>
            </a:pPr>
            <a:r>
              <a:rPr lang="en-US" sz="2400" b="1" dirty="0"/>
              <a:t>In order to further achieve a future saving solution, a predictive model was trained with the Financial Dataset of the households provided. </a:t>
            </a:r>
          </a:p>
          <a:p>
            <a:pPr marL="285750" indent="-285750" algn="just">
              <a:buFont typeface="Wingdings" panose="05000000000000000000" pitchFamily="2" charset="2"/>
              <a:buChar char="q"/>
            </a:pPr>
            <a:endParaRPr lang="en-US" sz="2400" b="1" dirty="0"/>
          </a:p>
          <a:p>
            <a:pPr marL="285750" indent="-285750" algn="just">
              <a:buFont typeface="Wingdings" panose="05000000000000000000" pitchFamily="2" charset="2"/>
              <a:buChar char="q"/>
            </a:pPr>
            <a:r>
              <a:rPr lang="en-US" sz="2400" b="1" dirty="0"/>
              <a:t>Predicting the Financial Stress Score of the Household so that they can prepare and work towards a preventive measure.</a:t>
            </a:r>
          </a:p>
          <a:p>
            <a:pPr marL="285750" indent="-285750" algn="just">
              <a:buFont typeface="Wingdings" panose="05000000000000000000" pitchFamily="2" charset="2"/>
              <a:buChar char="q"/>
            </a:pPr>
            <a:endParaRPr lang="en-US" sz="2400" b="1" dirty="0"/>
          </a:p>
          <a:p>
            <a:pPr marL="285750" indent="-285750" algn="just">
              <a:buFont typeface="Wingdings" panose="05000000000000000000" pitchFamily="2" charset="2"/>
              <a:buChar char="q"/>
            </a:pPr>
            <a:r>
              <a:rPr lang="en-US" sz="2400" b="1" dirty="0"/>
              <a:t>A </a:t>
            </a:r>
            <a:r>
              <a:rPr lang="en-US" sz="2400" b="1" dirty="0" err="1"/>
              <a:t>LinearRegression</a:t>
            </a:r>
            <a:r>
              <a:rPr lang="en-US" sz="2400" b="1" dirty="0"/>
              <a:t> model was trained and a R-Squared value of 98.7% and a MSE of 0.55.</a:t>
            </a:r>
          </a:p>
          <a:p>
            <a:pPr marL="285750" indent="-285750" algn="just">
              <a:buFont typeface="Wingdings" panose="05000000000000000000" pitchFamily="2" charset="2"/>
              <a:buChar char="q"/>
            </a:pPr>
            <a:endParaRPr lang="en-US" sz="2400" b="1" dirty="0"/>
          </a:p>
          <a:p>
            <a:pPr marL="285750" indent="-285750" algn="just">
              <a:buFont typeface="Wingdings" panose="05000000000000000000" pitchFamily="2" charset="2"/>
              <a:buChar char="q"/>
            </a:pPr>
            <a:r>
              <a:rPr lang="en-US" sz="2400" b="1" dirty="0"/>
              <a:t>Further attempt was made and another model was trained, OLS Regression model and an R-Squared value of 99.1% was achieved which was used as our final model and deployed.</a:t>
            </a:r>
          </a:p>
          <a:p>
            <a:pPr algn="just"/>
            <a:endParaRPr lang="en-US" sz="2400" b="1" dirty="0"/>
          </a:p>
        </p:txBody>
      </p:sp>
      <p:sp>
        <p:nvSpPr>
          <p:cNvPr id="13" name="TextBox 11">
            <a:extLst>
              <a:ext uri="{FF2B5EF4-FFF2-40B4-BE49-F238E27FC236}">
                <a16:creationId xmlns:a16="http://schemas.microsoft.com/office/drawing/2014/main" id="{B7BD1D41-AC4C-4B18-A3B0-36EFB81EC29E}"/>
              </a:ext>
            </a:extLst>
          </p:cNvPr>
          <p:cNvSpPr txBox="1"/>
          <p:nvPr/>
        </p:nvSpPr>
        <p:spPr>
          <a:xfrm>
            <a:off x="706285" y="1264210"/>
            <a:ext cx="13089451" cy="1077218"/>
          </a:xfrm>
          <a:prstGeom prst="rect">
            <a:avLst/>
          </a:prstGeom>
        </p:spPr>
        <p:txBody>
          <a:bodyPr wrap="square"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PREDICTIVE MODELLING</a:t>
            </a:r>
          </a:p>
        </p:txBody>
      </p:sp>
    </p:spTree>
    <p:extLst>
      <p:ext uri="{BB962C8B-B14F-4D97-AF65-F5344CB8AC3E}">
        <p14:creationId xmlns:p14="http://schemas.microsoft.com/office/powerpoint/2010/main" val="321003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254157" y="-3523870"/>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3" name="TextBox 11">
            <a:extLst>
              <a:ext uri="{FF2B5EF4-FFF2-40B4-BE49-F238E27FC236}">
                <a16:creationId xmlns:a16="http://schemas.microsoft.com/office/drawing/2014/main" id="{B7BD1D41-AC4C-4B18-A3B0-36EFB81EC29E}"/>
              </a:ext>
            </a:extLst>
          </p:cNvPr>
          <p:cNvSpPr txBox="1"/>
          <p:nvPr/>
        </p:nvSpPr>
        <p:spPr>
          <a:xfrm>
            <a:off x="2354744" y="43561"/>
            <a:ext cx="13085915" cy="919034"/>
          </a:xfrm>
          <a:prstGeom prst="rect">
            <a:avLst/>
          </a:prstGeom>
        </p:spPr>
        <p:txBody>
          <a:bodyPr wrap="square" lIns="0" tIns="0" rIns="0" bIns="0" rtlCol="0" anchor="t">
            <a:spAutoFit/>
          </a:bodyPr>
          <a:lstStyle/>
          <a:p>
            <a:pPr algn="l">
              <a:lnSpc>
                <a:spcPts val="8400"/>
              </a:lnSpc>
            </a:pPr>
            <a:r>
              <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PREDICTIVE MODELLING</a:t>
            </a:r>
          </a:p>
        </p:txBody>
      </p:sp>
      <p:pic>
        <p:nvPicPr>
          <p:cNvPr id="14" name="Picture 13">
            <a:extLst>
              <a:ext uri="{FF2B5EF4-FFF2-40B4-BE49-F238E27FC236}">
                <a16:creationId xmlns:a16="http://schemas.microsoft.com/office/drawing/2014/main" id="{C085C347-B858-454F-9ED8-EAFD2421B2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400" y="1076190"/>
            <a:ext cx="7743236" cy="8125340"/>
          </a:xfrm>
          <a:prstGeom prst="rect">
            <a:avLst/>
          </a:prstGeom>
        </p:spPr>
      </p:pic>
    </p:spTree>
    <p:extLst>
      <p:ext uri="{BB962C8B-B14F-4D97-AF65-F5344CB8AC3E}">
        <p14:creationId xmlns:p14="http://schemas.microsoft.com/office/powerpoint/2010/main" val="349933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254157" y="-3523870"/>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3" name="TextBox 11">
            <a:extLst>
              <a:ext uri="{FF2B5EF4-FFF2-40B4-BE49-F238E27FC236}">
                <a16:creationId xmlns:a16="http://schemas.microsoft.com/office/drawing/2014/main" id="{B7BD1D41-AC4C-4B18-A3B0-36EFB81EC29E}"/>
              </a:ext>
            </a:extLst>
          </p:cNvPr>
          <p:cNvSpPr txBox="1"/>
          <p:nvPr/>
        </p:nvSpPr>
        <p:spPr>
          <a:xfrm>
            <a:off x="2354744" y="43561"/>
            <a:ext cx="13085915" cy="919034"/>
          </a:xfrm>
          <a:prstGeom prst="rect">
            <a:avLst/>
          </a:prstGeom>
        </p:spPr>
        <p:txBody>
          <a:bodyPr wrap="square" lIns="0" tIns="0" rIns="0" bIns="0" rtlCol="0" anchor="t">
            <a:spAutoFit/>
          </a:bodyPr>
          <a:lstStyle/>
          <a:p>
            <a:pPr algn="l">
              <a:lnSpc>
                <a:spcPts val="8400"/>
              </a:lnSpc>
            </a:pPr>
            <a:r>
              <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PREDICTIVE MODELLING</a:t>
            </a:r>
          </a:p>
        </p:txBody>
      </p:sp>
      <p:pic>
        <p:nvPicPr>
          <p:cNvPr id="12" name="Picture 11">
            <a:extLst>
              <a:ext uri="{FF2B5EF4-FFF2-40B4-BE49-F238E27FC236}">
                <a16:creationId xmlns:a16="http://schemas.microsoft.com/office/drawing/2014/main" id="{F46388CD-417A-4E7B-9D56-C1F71E326C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7900" y="2286729"/>
            <a:ext cx="13830047" cy="6903402"/>
          </a:xfrm>
          <a:prstGeom prst="rect">
            <a:avLst/>
          </a:prstGeom>
        </p:spPr>
      </p:pic>
      <p:sp>
        <p:nvSpPr>
          <p:cNvPr id="15" name="TextBox 11">
            <a:extLst>
              <a:ext uri="{FF2B5EF4-FFF2-40B4-BE49-F238E27FC236}">
                <a16:creationId xmlns:a16="http://schemas.microsoft.com/office/drawing/2014/main" id="{E72C1432-FB28-4976-94CF-C9A2A15C1F66}"/>
              </a:ext>
            </a:extLst>
          </p:cNvPr>
          <p:cNvSpPr txBox="1"/>
          <p:nvPr/>
        </p:nvSpPr>
        <p:spPr>
          <a:xfrm>
            <a:off x="2353610" y="1096869"/>
            <a:ext cx="13085915" cy="919034"/>
          </a:xfrm>
          <a:prstGeom prst="rect">
            <a:avLst/>
          </a:prstGeom>
        </p:spPr>
        <p:txBody>
          <a:bodyPr wrap="square" lIns="0" tIns="0" rIns="0" bIns="0" rtlCol="0" anchor="t">
            <a:spAutoFit/>
          </a:bodyPr>
          <a:lstStyle/>
          <a:p>
            <a:pPr algn="l">
              <a:lnSpc>
                <a:spcPts val="8400"/>
              </a:lnSpc>
            </a:pPr>
            <a:r>
              <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Feature Importance</a:t>
            </a:r>
          </a:p>
        </p:txBody>
      </p:sp>
    </p:spTree>
    <p:extLst>
      <p:ext uri="{BB962C8B-B14F-4D97-AF65-F5344CB8AC3E}">
        <p14:creationId xmlns:p14="http://schemas.microsoft.com/office/powerpoint/2010/main" val="2115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254157" y="-3523870"/>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3" name="TextBox 11">
            <a:extLst>
              <a:ext uri="{FF2B5EF4-FFF2-40B4-BE49-F238E27FC236}">
                <a16:creationId xmlns:a16="http://schemas.microsoft.com/office/drawing/2014/main" id="{B7BD1D41-AC4C-4B18-A3B0-36EFB81EC29E}"/>
              </a:ext>
            </a:extLst>
          </p:cNvPr>
          <p:cNvSpPr txBox="1"/>
          <p:nvPr/>
        </p:nvSpPr>
        <p:spPr>
          <a:xfrm>
            <a:off x="2354744" y="43561"/>
            <a:ext cx="13085915" cy="919034"/>
          </a:xfrm>
          <a:prstGeom prst="rect">
            <a:avLst/>
          </a:prstGeom>
        </p:spPr>
        <p:txBody>
          <a:bodyPr wrap="square" lIns="0" tIns="0" rIns="0" bIns="0" rtlCol="0" anchor="t">
            <a:spAutoFit/>
          </a:bodyPr>
          <a:lstStyle/>
          <a:p>
            <a:pPr algn="l">
              <a:lnSpc>
                <a:spcPts val="8400"/>
              </a:lnSpc>
            </a:pPr>
            <a:r>
              <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PREDICTIVE MODELLING</a:t>
            </a:r>
          </a:p>
        </p:txBody>
      </p:sp>
      <p:sp>
        <p:nvSpPr>
          <p:cNvPr id="15" name="TextBox 11">
            <a:extLst>
              <a:ext uri="{FF2B5EF4-FFF2-40B4-BE49-F238E27FC236}">
                <a16:creationId xmlns:a16="http://schemas.microsoft.com/office/drawing/2014/main" id="{E72C1432-FB28-4976-94CF-C9A2A15C1F66}"/>
              </a:ext>
            </a:extLst>
          </p:cNvPr>
          <p:cNvSpPr txBox="1"/>
          <p:nvPr/>
        </p:nvSpPr>
        <p:spPr>
          <a:xfrm>
            <a:off x="5202085" y="4278675"/>
            <a:ext cx="13085915" cy="919034"/>
          </a:xfrm>
          <a:prstGeom prst="rect">
            <a:avLst/>
          </a:prstGeom>
        </p:spPr>
        <p:txBody>
          <a:bodyPr wrap="square" lIns="0" tIns="0" rIns="0" bIns="0" rtlCol="0" anchor="t">
            <a:spAutoFit/>
          </a:bodyPr>
          <a:lstStyle/>
          <a:p>
            <a:pPr algn="l">
              <a:lnSpc>
                <a:spcPts val="8400"/>
              </a:lnSpc>
            </a:pPr>
            <a:r>
              <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Model Deployed with </a:t>
            </a:r>
            <a:r>
              <a:rPr lang="en-US" sz="3600" b="1" dirty="0" err="1">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Streamlit</a:t>
            </a:r>
            <a:endParaRPr lang="en-US" sz="36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endParaRPr>
          </a:p>
        </p:txBody>
      </p:sp>
    </p:spTree>
    <p:extLst>
      <p:ext uri="{BB962C8B-B14F-4D97-AF65-F5344CB8AC3E}">
        <p14:creationId xmlns:p14="http://schemas.microsoft.com/office/powerpoint/2010/main" val="3296809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169" y="87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964171" y="-1706922"/>
            <a:ext cx="13561656" cy="6800518"/>
            <a:chOff x="0" y="0"/>
            <a:chExt cx="1168600" cy="585997"/>
          </a:xfrm>
        </p:grpSpPr>
        <p:sp>
          <p:nvSpPr>
            <p:cNvPr id="5" name="Freeform 5"/>
            <p:cNvSpPr/>
            <p:nvPr/>
          </p:nvSpPr>
          <p:spPr>
            <a:xfrm flipH="1">
              <a:off x="0" y="0"/>
              <a:ext cx="1168600" cy="585997"/>
            </a:xfrm>
            <a:custGeom>
              <a:avLst/>
              <a:gdLst/>
              <a:ahLst/>
              <a:cxnLst/>
              <a:rect l="l" t="t" r="r" b="b"/>
              <a:pathLst>
                <a:path w="1168600" h="585997">
                  <a:moveTo>
                    <a:pt x="203200" y="0"/>
                  </a:moveTo>
                  <a:lnTo>
                    <a:pt x="1168600" y="0"/>
                  </a:lnTo>
                  <a:lnTo>
                    <a:pt x="965400" y="585997"/>
                  </a:lnTo>
                  <a:lnTo>
                    <a:pt x="0" y="585997"/>
                  </a:lnTo>
                  <a:lnTo>
                    <a:pt x="203200" y="0"/>
                  </a:lnTo>
                  <a:close/>
                </a:path>
              </a:pathLst>
            </a:custGeom>
            <a:blipFill>
              <a:blip r:embed="rId5"/>
              <a:stretch>
                <a:fillRect t="-28855" b="-4008"/>
              </a:stretch>
            </a:blipFill>
            <a:ln w="190500" cap="sq">
              <a:solidFill>
                <a:srgbClr val="B06E10"/>
              </a:solidFill>
              <a:prstDash val="solid"/>
              <a:miter/>
            </a:ln>
          </p:spPr>
        </p:sp>
      </p:grpSp>
      <p:sp>
        <p:nvSpPr>
          <p:cNvPr id="6" name="TextBox 6"/>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04</a:t>
            </a:r>
          </a:p>
        </p:txBody>
      </p:sp>
      <p:grpSp>
        <p:nvGrpSpPr>
          <p:cNvPr id="7" name="Group 7"/>
          <p:cNvGrpSpPr/>
          <p:nvPr/>
        </p:nvGrpSpPr>
        <p:grpSpPr>
          <a:xfrm rot="9409730">
            <a:off x="12050912" y="-2434100"/>
            <a:ext cx="1013004" cy="7749013"/>
            <a:chOff x="0" y="0"/>
            <a:chExt cx="238611" cy="1825264"/>
          </a:xfrm>
        </p:grpSpPr>
        <p:sp>
          <p:nvSpPr>
            <p:cNvPr id="8" name="Freeform 8"/>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0665BE"/>
            </a:solidFill>
          </p:spPr>
        </p:sp>
        <p:sp>
          <p:nvSpPr>
            <p:cNvPr id="9" name="TextBox 9"/>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205440">
            <a:off x="17852820" y="1582514"/>
            <a:ext cx="956062" cy="8077814"/>
            <a:chOff x="0" y="0"/>
            <a:chExt cx="225199" cy="1902713"/>
          </a:xfrm>
        </p:grpSpPr>
        <p:sp>
          <p:nvSpPr>
            <p:cNvPr id="11" name="Freeform 11"/>
            <p:cNvSpPr/>
            <p:nvPr/>
          </p:nvSpPr>
          <p:spPr>
            <a:xfrm>
              <a:off x="0" y="0"/>
              <a:ext cx="225199" cy="1902713"/>
            </a:xfrm>
            <a:custGeom>
              <a:avLst/>
              <a:gdLst/>
              <a:ahLst/>
              <a:cxnLst/>
              <a:rect l="l" t="t" r="r" b="b"/>
              <a:pathLst>
                <a:path w="225199" h="1902713">
                  <a:moveTo>
                    <a:pt x="112599" y="0"/>
                  </a:moveTo>
                  <a:lnTo>
                    <a:pt x="225199" y="1902713"/>
                  </a:lnTo>
                  <a:lnTo>
                    <a:pt x="0" y="1902713"/>
                  </a:lnTo>
                  <a:lnTo>
                    <a:pt x="112599" y="0"/>
                  </a:lnTo>
                  <a:close/>
                </a:path>
              </a:pathLst>
            </a:custGeom>
            <a:solidFill>
              <a:srgbClr val="0665BE"/>
            </a:solidFill>
          </p:spPr>
        </p:sp>
        <p:sp>
          <p:nvSpPr>
            <p:cNvPr id="12" name="TextBox 12"/>
            <p:cNvSpPr txBox="1"/>
            <p:nvPr/>
          </p:nvSpPr>
          <p:spPr>
            <a:xfrm>
              <a:off x="35187" y="845302"/>
              <a:ext cx="154824" cy="92150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6294661" y="9632134"/>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066318" y="2051889"/>
            <a:ext cx="9404770"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Recommendation</a:t>
            </a:r>
          </a:p>
        </p:txBody>
      </p:sp>
      <p:sp>
        <p:nvSpPr>
          <p:cNvPr id="15" name="TextBox 15"/>
          <p:cNvSpPr txBox="1"/>
          <p:nvPr/>
        </p:nvSpPr>
        <p:spPr>
          <a:xfrm>
            <a:off x="703352" y="3493790"/>
            <a:ext cx="11072617" cy="2127631"/>
          </a:xfrm>
          <a:prstGeom prst="rect">
            <a:avLst/>
          </a:prstGeom>
        </p:spPr>
        <p:txBody>
          <a:bodyPr lIns="0" tIns="0" rIns="0" bIns="0" rtlCol="0" anchor="t">
            <a:spAutoFit/>
          </a:bodyPr>
          <a:lstStyle/>
          <a:p>
            <a:pPr algn="just">
              <a:lnSpc>
                <a:spcPts val="3331"/>
              </a:lnSpc>
            </a:pPr>
            <a:r>
              <a:rPr lang="en-US" sz="2799">
                <a:solidFill>
                  <a:srgbClr val="100F0D"/>
                </a:solidFill>
                <a:latin typeface="Poppins"/>
                <a:ea typeface="Poppins"/>
                <a:cs typeface="Poppins"/>
                <a:sym typeface="Poppins"/>
              </a:rPr>
              <a:t>Based on the findings, provide recommendations for addressing the problem</a:t>
            </a:r>
          </a:p>
          <a:p>
            <a:pPr algn="just">
              <a:lnSpc>
                <a:spcPts val="3331"/>
              </a:lnSpc>
            </a:pPr>
            <a:endParaRPr lang="en-US" sz="2799">
              <a:solidFill>
                <a:srgbClr val="100F0D"/>
              </a:solidFill>
              <a:latin typeface="Poppins"/>
              <a:ea typeface="Poppins"/>
              <a:cs typeface="Poppins"/>
              <a:sym typeface="Poppins"/>
            </a:endParaRPr>
          </a:p>
          <a:p>
            <a:pPr marL="604519" lvl="1" indent="-302260" algn="just">
              <a:lnSpc>
                <a:spcPts val="3331"/>
              </a:lnSpc>
              <a:buFont typeface="Arial"/>
              <a:buChar char="•"/>
            </a:pPr>
            <a:r>
              <a:rPr lang="en-US" sz="2799">
                <a:solidFill>
                  <a:srgbClr val="100F0D"/>
                </a:solidFill>
                <a:latin typeface="Poppins"/>
                <a:ea typeface="Poppins"/>
                <a:cs typeface="Poppins"/>
                <a:sym typeface="Poppins"/>
              </a:rPr>
              <a:t>Short-term recommendations  </a:t>
            </a:r>
          </a:p>
          <a:p>
            <a:pPr marL="604519" lvl="1" indent="-302260" algn="just">
              <a:lnSpc>
                <a:spcPts val="3331"/>
              </a:lnSpc>
              <a:buFont typeface="Arial"/>
              <a:buChar char="•"/>
            </a:pPr>
            <a:r>
              <a:rPr lang="en-US" sz="2799">
                <a:solidFill>
                  <a:srgbClr val="100F0D"/>
                </a:solidFill>
                <a:latin typeface="Poppins"/>
                <a:ea typeface="Poppins"/>
                <a:cs typeface="Poppins"/>
                <a:sym typeface="Poppins"/>
              </a:rPr>
              <a:t>Long-term recommendations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864195" y="-784262"/>
            <a:ext cx="13913654" cy="12862593"/>
            <a:chOff x="0" y="0"/>
            <a:chExt cx="812800" cy="751400"/>
          </a:xfrm>
        </p:grpSpPr>
        <p:sp>
          <p:nvSpPr>
            <p:cNvPr id="5"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5"/>
              <a:stretch>
                <a:fillRect l="-19377" r="-19377"/>
              </a:stretch>
            </a:blipFill>
            <a:ln w="581025" cap="sq">
              <a:solidFill>
                <a:srgbClr val="0665BE"/>
              </a:solidFill>
              <a:prstDash val="solid"/>
              <a:miter/>
            </a:ln>
          </p:spPr>
        </p:sp>
      </p:grpSp>
      <p:grpSp>
        <p:nvGrpSpPr>
          <p:cNvPr id="6" name="Group 6"/>
          <p:cNvGrpSpPr/>
          <p:nvPr/>
        </p:nvGrpSpPr>
        <p:grpSpPr>
          <a:xfrm rot="9629052">
            <a:off x="11287212" y="-3123480"/>
            <a:ext cx="1013004" cy="7749013"/>
            <a:chOff x="0" y="0"/>
            <a:chExt cx="238611" cy="1825264"/>
          </a:xfrm>
        </p:grpSpPr>
        <p:sp>
          <p:nvSpPr>
            <p:cNvPr id="7"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8"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05</a:t>
            </a:r>
          </a:p>
        </p:txBody>
      </p:sp>
      <p:sp>
        <p:nvSpPr>
          <p:cNvPr id="11" name="TextBox 11"/>
          <p:cNvSpPr txBox="1"/>
          <p:nvPr/>
        </p:nvSpPr>
        <p:spPr>
          <a:xfrm>
            <a:off x="591346" y="2185328"/>
            <a:ext cx="11325805"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Implementation Plan</a:t>
            </a:r>
          </a:p>
        </p:txBody>
      </p:sp>
      <p:sp>
        <p:nvSpPr>
          <p:cNvPr id="12" name="TextBox 12"/>
          <p:cNvSpPr txBox="1"/>
          <p:nvPr/>
        </p:nvSpPr>
        <p:spPr>
          <a:xfrm>
            <a:off x="591346" y="3519403"/>
            <a:ext cx="11027597" cy="2127631"/>
          </a:xfrm>
          <a:prstGeom prst="rect">
            <a:avLst/>
          </a:prstGeom>
        </p:spPr>
        <p:txBody>
          <a:bodyPr lIns="0" tIns="0" rIns="0" bIns="0" rtlCol="0" anchor="t">
            <a:spAutoFit/>
          </a:bodyPr>
          <a:lstStyle/>
          <a:p>
            <a:pPr algn="just">
              <a:lnSpc>
                <a:spcPts val="3331"/>
              </a:lnSpc>
            </a:pPr>
            <a:r>
              <a:rPr lang="en-US" sz="2799">
                <a:solidFill>
                  <a:srgbClr val="100F0D"/>
                </a:solidFill>
                <a:latin typeface="Poppins"/>
                <a:ea typeface="Poppins"/>
                <a:cs typeface="Poppins"/>
                <a:sym typeface="Poppins"/>
              </a:rPr>
              <a:t>Outline the steps for implementing the recommendations</a:t>
            </a:r>
          </a:p>
          <a:p>
            <a:pPr algn="just">
              <a:lnSpc>
                <a:spcPts val="3331"/>
              </a:lnSpc>
            </a:pPr>
            <a:endParaRPr lang="en-US" sz="2799">
              <a:solidFill>
                <a:srgbClr val="100F0D"/>
              </a:solidFill>
              <a:latin typeface="Poppins"/>
              <a:ea typeface="Poppins"/>
              <a:cs typeface="Poppins"/>
              <a:sym typeface="Poppins"/>
            </a:endParaRPr>
          </a:p>
          <a:p>
            <a:pPr marL="604519" lvl="1" indent="-302260" algn="just">
              <a:lnSpc>
                <a:spcPts val="3331"/>
              </a:lnSpc>
              <a:buFont typeface="Arial"/>
              <a:buChar char="•"/>
            </a:pPr>
            <a:r>
              <a:rPr lang="en-US" sz="2799">
                <a:solidFill>
                  <a:srgbClr val="100F0D"/>
                </a:solidFill>
                <a:latin typeface="Poppins"/>
                <a:ea typeface="Poppins"/>
                <a:cs typeface="Poppins"/>
                <a:sym typeface="Poppins"/>
              </a:rPr>
              <a:t>Timeline</a:t>
            </a:r>
          </a:p>
          <a:p>
            <a:pPr marL="604519" lvl="1" indent="-302260" algn="just">
              <a:lnSpc>
                <a:spcPts val="3331"/>
              </a:lnSpc>
              <a:buFont typeface="Arial"/>
              <a:buChar char="•"/>
            </a:pPr>
            <a:r>
              <a:rPr lang="en-US" sz="2799">
                <a:solidFill>
                  <a:srgbClr val="100F0D"/>
                </a:solidFill>
                <a:latin typeface="Poppins"/>
                <a:ea typeface="Poppins"/>
                <a:cs typeface="Poppins"/>
                <a:sym typeface="Poppins"/>
              </a:rPr>
              <a:t>Resources required </a:t>
            </a:r>
          </a:p>
          <a:p>
            <a:pPr marL="604519" lvl="1" indent="-302260" algn="just">
              <a:lnSpc>
                <a:spcPts val="3331"/>
              </a:lnSpc>
              <a:buFont typeface="Arial"/>
              <a:buChar char="•"/>
            </a:pPr>
            <a:r>
              <a:rPr lang="en-US" sz="2799">
                <a:solidFill>
                  <a:srgbClr val="100F0D"/>
                </a:solidFill>
                <a:latin typeface="Poppins"/>
                <a:ea typeface="Poppins"/>
                <a:cs typeface="Poppins"/>
                <a:sym typeface="Poppins"/>
              </a:rPr>
              <a:t>Key stakeholders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732512" y="251742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06</a:t>
            </a:r>
          </a:p>
        </p:txBody>
      </p:sp>
      <p:grpSp>
        <p:nvGrpSpPr>
          <p:cNvPr id="6" name="Group 6"/>
          <p:cNvGrpSpPr/>
          <p:nvPr/>
        </p:nvGrpSpPr>
        <p:grpSpPr>
          <a:xfrm rot="-8575754">
            <a:off x="14187690" y="-4621702"/>
            <a:ext cx="1089645" cy="8688950"/>
            <a:chOff x="0" y="0"/>
            <a:chExt cx="238611" cy="1902713"/>
          </a:xfrm>
        </p:grpSpPr>
        <p:sp>
          <p:nvSpPr>
            <p:cNvPr id="7" name="Freeform 7"/>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8" name="TextBox 8"/>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74232" y="2090385"/>
            <a:ext cx="6696734"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Conclusion</a:t>
            </a:r>
          </a:p>
        </p:txBody>
      </p:sp>
      <p:sp>
        <p:nvSpPr>
          <p:cNvPr id="10" name="TextBox 10"/>
          <p:cNvSpPr txBox="1"/>
          <p:nvPr/>
        </p:nvSpPr>
        <p:spPr>
          <a:xfrm>
            <a:off x="1125757" y="3769709"/>
            <a:ext cx="8693734" cy="1289431"/>
          </a:xfrm>
          <a:prstGeom prst="rect">
            <a:avLst/>
          </a:prstGeom>
        </p:spPr>
        <p:txBody>
          <a:bodyPr lIns="0" tIns="0" rIns="0" bIns="0" rtlCol="0" anchor="t">
            <a:spAutoFit/>
          </a:bodyPr>
          <a:lstStyle/>
          <a:p>
            <a:pPr algn="just">
              <a:lnSpc>
                <a:spcPts val="3331"/>
              </a:lnSpc>
            </a:pPr>
            <a:r>
              <a:rPr lang="en-US" sz="2799">
                <a:solidFill>
                  <a:srgbClr val="100F0D"/>
                </a:solidFill>
                <a:latin typeface="Poppins"/>
                <a:ea typeface="Poppins"/>
                <a:cs typeface="Poppins"/>
                <a:sym typeface="Poppins"/>
              </a:rPr>
              <a:t>Summarize the key takeaways from the project </a:t>
            </a:r>
          </a:p>
          <a:p>
            <a:pPr algn="just">
              <a:lnSpc>
                <a:spcPts val="3331"/>
              </a:lnSpc>
            </a:pPr>
            <a:endParaRPr lang="en-US" sz="2799">
              <a:solidFill>
                <a:srgbClr val="100F0D"/>
              </a:solidFill>
              <a:latin typeface="Poppins"/>
              <a:ea typeface="Poppins"/>
              <a:cs typeface="Poppins"/>
              <a:sym typeface="Poppins"/>
            </a:endParaRPr>
          </a:p>
          <a:p>
            <a:pPr marL="604519" lvl="1" indent="-302260" algn="just">
              <a:lnSpc>
                <a:spcPts val="3331"/>
              </a:lnSpc>
              <a:buFont typeface="Arial"/>
              <a:buChar char="•"/>
            </a:pPr>
            <a:r>
              <a:rPr lang="en-US" sz="2799">
                <a:solidFill>
                  <a:srgbClr val="100F0D"/>
                </a:solidFill>
                <a:latin typeface="Poppins"/>
                <a:ea typeface="Poppins"/>
                <a:cs typeface="Poppins"/>
                <a:sym typeface="Poppins"/>
              </a:rPr>
              <a:t>Image: A relevant image or logo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07</a:t>
            </a:r>
          </a:p>
        </p:txBody>
      </p:sp>
      <p:sp>
        <p:nvSpPr>
          <p:cNvPr id="5" name="Freeform 5"/>
          <p:cNvSpPr/>
          <p:nvPr/>
        </p:nvSpPr>
        <p:spPr>
          <a:xfrm rot="-5400000">
            <a:off x="11558957" y="-3871989"/>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5">
              <a:extLst>
                <a:ext uri="{96DAC541-7B7A-43D3-8B79-37D633B846F1}">
                  <asvg:svgBlip xmlns:asvg="http://schemas.microsoft.com/office/drawing/2016/SVG/main" r:embed="rId6"/>
                </a:ext>
              </a:extLst>
            </a:blip>
            <a:stretch>
              <a:fillRect t="-28220"/>
            </a:stretch>
          </a:blipFill>
        </p:spPr>
      </p:sp>
      <p:sp>
        <p:nvSpPr>
          <p:cNvPr id="6" name="Freeform 6"/>
          <p:cNvSpPr/>
          <p:nvPr/>
        </p:nvSpPr>
        <p:spPr>
          <a:xfrm>
            <a:off x="8422303" y="8696306"/>
            <a:ext cx="1612160" cy="266739"/>
          </a:xfrm>
          <a:custGeom>
            <a:avLst/>
            <a:gdLst/>
            <a:ahLst/>
            <a:cxnLst/>
            <a:rect l="l" t="t" r="r" b="b"/>
            <a:pathLst>
              <a:path w="1612160" h="266739">
                <a:moveTo>
                  <a:pt x="0" y="0"/>
                </a:moveTo>
                <a:lnTo>
                  <a:pt x="1612161" y="0"/>
                </a:lnTo>
                <a:lnTo>
                  <a:pt x="1612161" y="266740"/>
                </a:lnTo>
                <a:lnTo>
                  <a:pt x="0" y="266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276310" y="1814021"/>
            <a:ext cx="6236028"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References</a:t>
            </a:r>
          </a:p>
        </p:txBody>
      </p:sp>
      <p:sp>
        <p:nvSpPr>
          <p:cNvPr id="8" name="TextBox 8"/>
          <p:cNvSpPr txBox="1"/>
          <p:nvPr/>
        </p:nvSpPr>
        <p:spPr>
          <a:xfrm>
            <a:off x="1028700" y="3130169"/>
            <a:ext cx="10397316" cy="2127631"/>
          </a:xfrm>
          <a:prstGeom prst="rect">
            <a:avLst/>
          </a:prstGeom>
        </p:spPr>
        <p:txBody>
          <a:bodyPr lIns="0" tIns="0" rIns="0" bIns="0" rtlCol="0" anchor="t">
            <a:spAutoFit/>
          </a:bodyPr>
          <a:lstStyle/>
          <a:p>
            <a:pPr algn="just">
              <a:lnSpc>
                <a:spcPts val="3331"/>
              </a:lnSpc>
            </a:pPr>
            <a:r>
              <a:rPr lang="en-US" sz="2799">
                <a:solidFill>
                  <a:srgbClr val="100F0D"/>
                </a:solidFill>
                <a:latin typeface="Poppins"/>
                <a:ea typeface="Poppins"/>
                <a:cs typeface="Poppins"/>
                <a:sym typeface="Poppins"/>
              </a:rPr>
              <a:t>Outline the steps for implementing the recommendations</a:t>
            </a:r>
          </a:p>
          <a:p>
            <a:pPr algn="just">
              <a:lnSpc>
                <a:spcPts val="3331"/>
              </a:lnSpc>
            </a:pPr>
            <a:endParaRPr lang="en-US" sz="2799">
              <a:solidFill>
                <a:srgbClr val="100F0D"/>
              </a:solidFill>
              <a:latin typeface="Poppins"/>
              <a:ea typeface="Poppins"/>
              <a:cs typeface="Poppins"/>
              <a:sym typeface="Poppins"/>
            </a:endParaRPr>
          </a:p>
          <a:p>
            <a:pPr marL="604519" lvl="1" indent="-302260" algn="just">
              <a:lnSpc>
                <a:spcPts val="3331"/>
              </a:lnSpc>
              <a:buFont typeface="Arial"/>
              <a:buChar char="•"/>
            </a:pPr>
            <a:r>
              <a:rPr lang="en-US" sz="2799">
                <a:solidFill>
                  <a:srgbClr val="100F0D"/>
                </a:solidFill>
                <a:latin typeface="Poppins"/>
                <a:ea typeface="Poppins"/>
                <a:cs typeface="Poppins"/>
                <a:sym typeface="Poppins"/>
              </a:rPr>
              <a:t>Timeline</a:t>
            </a:r>
          </a:p>
          <a:p>
            <a:pPr marL="604519" lvl="1" indent="-302260" algn="just">
              <a:lnSpc>
                <a:spcPts val="3331"/>
              </a:lnSpc>
              <a:buFont typeface="Arial"/>
              <a:buChar char="•"/>
            </a:pPr>
            <a:r>
              <a:rPr lang="en-US" sz="2799">
                <a:solidFill>
                  <a:srgbClr val="100F0D"/>
                </a:solidFill>
                <a:latin typeface="Poppins"/>
                <a:ea typeface="Poppins"/>
                <a:cs typeface="Poppins"/>
                <a:sym typeface="Poppins"/>
              </a:rPr>
              <a:t>Resources required </a:t>
            </a:r>
          </a:p>
          <a:p>
            <a:pPr marL="604519" lvl="1" indent="-302260" algn="just">
              <a:lnSpc>
                <a:spcPts val="3331"/>
              </a:lnSpc>
              <a:buFont typeface="Arial"/>
              <a:buChar char="•"/>
            </a:pPr>
            <a:r>
              <a:rPr lang="en-US" sz="2799">
                <a:solidFill>
                  <a:srgbClr val="100F0D"/>
                </a:solidFill>
                <a:latin typeface="Poppins"/>
                <a:ea typeface="Poppins"/>
                <a:cs typeface="Poppins"/>
                <a:sym typeface="Poppins"/>
              </a:rPr>
              <a:t>Key stakeholders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3" name="Group 3"/>
          <p:cNvGrpSpPr/>
          <p:nvPr/>
        </p:nvGrpSpPr>
        <p:grpSpPr>
          <a:xfrm>
            <a:off x="9677400" y="-779669"/>
            <a:ext cx="13913654" cy="12862593"/>
            <a:chOff x="0" y="0"/>
            <a:chExt cx="812800" cy="751400"/>
          </a:xfrm>
        </p:grpSpPr>
        <p:sp>
          <p:nvSpPr>
            <p:cNvPr id="4" name="Freeform 4"/>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37044" r="-1451"/>
              </a:stretch>
            </a:blipFill>
            <a:ln w="581025" cap="sq">
              <a:solidFill>
                <a:srgbClr val="0665BE"/>
              </a:solidFill>
              <a:prstDash val="solid"/>
              <a:miter/>
            </a:ln>
          </p:spPr>
        </p:sp>
      </p:grpSp>
      <p:grpSp>
        <p:nvGrpSpPr>
          <p:cNvPr id="5" name="Group 5"/>
          <p:cNvGrpSpPr/>
          <p:nvPr/>
        </p:nvGrpSpPr>
        <p:grpSpPr>
          <a:xfrm rot="-1320159">
            <a:off x="12515661" y="5016990"/>
            <a:ext cx="1225017" cy="7224362"/>
            <a:chOff x="0" y="0"/>
            <a:chExt cx="322638" cy="1902713"/>
          </a:xfrm>
        </p:grpSpPr>
        <p:sp>
          <p:nvSpPr>
            <p:cNvPr id="6" name="Freeform 6"/>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7" name="TextBox 7"/>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67853" y="908948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02</a:t>
            </a:r>
          </a:p>
        </p:txBody>
      </p:sp>
      <p:sp>
        <p:nvSpPr>
          <p:cNvPr id="11" name="TextBox 11"/>
          <p:cNvSpPr txBox="1"/>
          <p:nvPr/>
        </p:nvSpPr>
        <p:spPr>
          <a:xfrm>
            <a:off x="609600" y="1672134"/>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2" name="TextBox 12"/>
          <p:cNvSpPr txBox="1"/>
          <p:nvPr/>
        </p:nvSpPr>
        <p:spPr>
          <a:xfrm>
            <a:off x="667853" y="2696973"/>
            <a:ext cx="8491224" cy="5909310"/>
          </a:xfrm>
          <a:prstGeom prst="rect">
            <a:avLst/>
          </a:prstGeom>
        </p:spPr>
        <p:txBody>
          <a:bodyPr lIns="0" tIns="0" rIns="0" bIns="0" rtlCol="0" anchor="t">
            <a:spAutoFit/>
          </a:bodyPr>
          <a:lstStyle/>
          <a:p>
            <a:pPr algn="just"/>
            <a:r>
              <a:rPr lang="en-US" sz="3200" dirty="0"/>
              <a:t>Uganda’s rural economy heavily relies on agriculture, with over 70% of the population engaged in farming. These farmers face seasonal income variations due to the reliance on crop harvests and livestock sales, leading to uneven cash flows throughout the year. During non-harvest periods, many households struggle to meet basic needs, causing financial instability. This cyclical nature of income is further exacerbated by a lack of tailored financial products, leaving households vulnerable to financial shocks, such as medical emergencies or school fees.</a:t>
            </a:r>
          </a:p>
        </p:txBody>
      </p:sp>
    </p:spTree>
    <p:extLst>
      <p:ext uri="{BB962C8B-B14F-4D97-AF65-F5344CB8AC3E}">
        <p14:creationId xmlns:p14="http://schemas.microsoft.com/office/powerpoint/2010/main" val="10476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8575754">
            <a:off x="16572213" y="-6000149"/>
            <a:ext cx="1089645" cy="8688950"/>
            <a:chOff x="0" y="0"/>
            <a:chExt cx="238611" cy="1902713"/>
          </a:xfrm>
        </p:grpSpPr>
        <p:sp>
          <p:nvSpPr>
            <p:cNvPr id="5" name="Freeform 5"/>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6" name="TextBox 6"/>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647140" y="1028700"/>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08</a:t>
            </a:r>
          </a:p>
        </p:txBody>
      </p:sp>
      <p:sp>
        <p:nvSpPr>
          <p:cNvPr id="9" name="TextBox 9"/>
          <p:cNvSpPr txBox="1"/>
          <p:nvPr/>
        </p:nvSpPr>
        <p:spPr>
          <a:xfrm>
            <a:off x="1125757" y="1943171"/>
            <a:ext cx="11325805"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Appendix </a:t>
            </a:r>
            <a:r>
              <a:rPr lang="en-US" sz="8000">
                <a:solidFill>
                  <a:srgbClr val="0665BE"/>
                </a:solidFill>
                <a:latin typeface="Gordita"/>
                <a:ea typeface="Gordita"/>
                <a:cs typeface="Gordita"/>
                <a:sym typeface="Gordita"/>
              </a:rPr>
              <a:t>(Optional)</a:t>
            </a:r>
          </a:p>
        </p:txBody>
      </p:sp>
      <p:sp>
        <p:nvSpPr>
          <p:cNvPr id="10" name="TextBox 10"/>
          <p:cNvSpPr txBox="1"/>
          <p:nvPr/>
        </p:nvSpPr>
        <p:spPr>
          <a:xfrm>
            <a:off x="1125757" y="3280022"/>
            <a:ext cx="10734967" cy="1289431"/>
          </a:xfrm>
          <a:prstGeom prst="rect">
            <a:avLst/>
          </a:prstGeom>
        </p:spPr>
        <p:txBody>
          <a:bodyPr lIns="0" tIns="0" rIns="0" bIns="0" rtlCol="0" anchor="t">
            <a:spAutoFit/>
          </a:bodyPr>
          <a:lstStyle/>
          <a:p>
            <a:pPr algn="just">
              <a:lnSpc>
                <a:spcPts val="3331"/>
              </a:lnSpc>
            </a:pPr>
            <a:r>
              <a:rPr lang="en-US" sz="2799">
                <a:solidFill>
                  <a:srgbClr val="100F0D"/>
                </a:solidFill>
                <a:latin typeface="Poppins"/>
                <a:ea typeface="Poppins"/>
                <a:cs typeface="Poppins"/>
                <a:sym typeface="Poppins"/>
              </a:rPr>
              <a:t>Additional information that supports the presentation, but is not essential for the main message.</a:t>
            </a:r>
          </a:p>
          <a:p>
            <a:pPr algn="just">
              <a:lnSpc>
                <a:spcPts val="3331"/>
              </a:lnSpc>
            </a:pPr>
            <a:endParaRPr lang="en-US" sz="2799">
              <a:solidFill>
                <a:srgbClr val="100F0D"/>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3" name="Group 3"/>
          <p:cNvGrpSpPr>
            <a:grpSpLocks noChangeAspect="1"/>
          </p:cNvGrpSpPr>
          <p:nvPr/>
        </p:nvGrpSpPr>
        <p:grpSpPr>
          <a:xfrm>
            <a:off x="6700033" y="-1977339"/>
            <a:ext cx="10065219" cy="12764685"/>
            <a:chOff x="0" y="0"/>
            <a:chExt cx="4018674" cy="5096472"/>
          </a:xfrm>
        </p:grpSpPr>
        <p:sp>
          <p:nvSpPr>
            <p:cNvPr id="4" name="Freeform 4"/>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5" name="Group 5"/>
          <p:cNvGrpSpPr>
            <a:grpSpLocks noChangeAspect="1"/>
          </p:cNvGrpSpPr>
          <p:nvPr/>
        </p:nvGrpSpPr>
        <p:grpSpPr>
          <a:xfrm>
            <a:off x="8617679" y="-376521"/>
            <a:ext cx="8408407" cy="10663521"/>
            <a:chOff x="0" y="0"/>
            <a:chExt cx="4018674" cy="5096472"/>
          </a:xfrm>
        </p:grpSpPr>
        <p:sp>
          <p:nvSpPr>
            <p:cNvPr id="6" name="Freeform 6"/>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stretch>
                <a:fillRect l="-53104" r="-53104"/>
              </a:stretch>
            </a:blipFill>
          </p:spPr>
        </p:sp>
      </p:grpSp>
      <p:sp>
        <p:nvSpPr>
          <p:cNvPr id="7" name="Freeform 7"/>
          <p:cNvSpPr/>
          <p:nvPr/>
        </p:nvSpPr>
        <p:spPr>
          <a:xfrm rot="-76722">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3181922">
            <a:off x="7307969" y="5460199"/>
            <a:ext cx="1225017" cy="7224362"/>
            <a:chOff x="0" y="0"/>
            <a:chExt cx="322638" cy="1902713"/>
          </a:xfrm>
        </p:grpSpPr>
        <p:sp>
          <p:nvSpPr>
            <p:cNvPr id="9" name="Freeform 9"/>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 name="TextBox 10"/>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94530" y="7061849"/>
            <a:ext cx="9141036" cy="1045178"/>
            <a:chOff x="0" y="0"/>
            <a:chExt cx="3554340" cy="406400"/>
          </a:xfrm>
        </p:grpSpPr>
        <p:sp>
          <p:nvSpPr>
            <p:cNvPr id="12" name="Freeform 12"/>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3" name="TextBox 13"/>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6"/>
            <a:stretch>
              <a:fillRect l="-186865" t="-163093" r="-187297" b="-250736"/>
            </a:stretch>
          </a:blipFill>
        </p:spPr>
      </p:sp>
      <p:sp>
        <p:nvSpPr>
          <p:cNvPr id="15" name="TextBox 15"/>
          <p:cNvSpPr txBox="1"/>
          <p:nvPr/>
        </p:nvSpPr>
        <p:spPr>
          <a:xfrm>
            <a:off x="755625" y="3311220"/>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sp>
        <p:nvSpPr>
          <p:cNvPr id="16" name="TextBox 16"/>
          <p:cNvSpPr txBox="1"/>
          <p:nvPr/>
        </p:nvSpPr>
        <p:spPr>
          <a:xfrm>
            <a:off x="583277" y="7286940"/>
            <a:ext cx="6445498" cy="537845"/>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Gordita Bold"/>
                <a:ea typeface="Gordita Bold"/>
                <a:cs typeface="Gordita Bold"/>
                <a:sym typeface="Gordita Bold"/>
              </a:rPr>
              <a:t>Internship Presentation</a:t>
            </a:r>
          </a:p>
        </p:txBody>
      </p:sp>
      <p:sp>
        <p:nvSpPr>
          <p:cNvPr id="17" name="TextBox 17"/>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3115778"/>
            <a:ext cx="18288000" cy="7171222"/>
            <a:chOff x="0" y="0"/>
            <a:chExt cx="4816593" cy="1888717"/>
          </a:xfrm>
        </p:grpSpPr>
        <p:sp>
          <p:nvSpPr>
            <p:cNvPr id="5" name="Freeform 5"/>
            <p:cNvSpPr/>
            <p:nvPr/>
          </p:nvSpPr>
          <p:spPr>
            <a:xfrm>
              <a:off x="0" y="0"/>
              <a:ext cx="4816592" cy="1888717"/>
            </a:xfrm>
            <a:custGeom>
              <a:avLst/>
              <a:gdLst/>
              <a:ahLst/>
              <a:cxnLst/>
              <a:rect l="l" t="t" r="r" b="b"/>
              <a:pathLst>
                <a:path w="4816592" h="1888717">
                  <a:moveTo>
                    <a:pt x="0" y="0"/>
                  </a:moveTo>
                  <a:lnTo>
                    <a:pt x="4816592" y="0"/>
                  </a:lnTo>
                  <a:lnTo>
                    <a:pt x="4816592" y="1888717"/>
                  </a:lnTo>
                  <a:lnTo>
                    <a:pt x="0" y="1888717"/>
                  </a:lnTo>
                  <a:close/>
                </a:path>
              </a:pathLst>
            </a:custGeom>
            <a:solidFill>
              <a:srgbClr val="B06E10"/>
            </a:solidFill>
          </p:spPr>
        </p:sp>
        <p:sp>
          <p:nvSpPr>
            <p:cNvPr id="6" name="TextBox 6"/>
            <p:cNvSpPr txBox="1"/>
            <p:nvPr/>
          </p:nvSpPr>
          <p:spPr>
            <a:xfrm>
              <a:off x="0" y="-38100"/>
              <a:ext cx="4816593" cy="192681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623027">
            <a:off x="14905803" y="-1633162"/>
            <a:ext cx="1089645" cy="8688950"/>
            <a:chOff x="0" y="0"/>
            <a:chExt cx="238611" cy="1902713"/>
          </a:xfrm>
        </p:grpSpPr>
        <p:sp>
          <p:nvSpPr>
            <p:cNvPr id="8" name="Freeform 8"/>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9" name="TextBox 9"/>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8575754">
            <a:off x="13121019" y="-4832993"/>
            <a:ext cx="1089645" cy="8688950"/>
            <a:chOff x="0" y="0"/>
            <a:chExt cx="238611" cy="1902713"/>
          </a:xfrm>
        </p:grpSpPr>
        <p:sp>
          <p:nvSpPr>
            <p:cNvPr id="11" name="Freeform 11"/>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B06E10"/>
            </a:solidFill>
          </p:spPr>
        </p:sp>
        <p:sp>
          <p:nvSpPr>
            <p:cNvPr id="12" name="TextBox 12"/>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4893390" y="1028700"/>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03</a:t>
            </a:r>
          </a:p>
        </p:txBody>
      </p:sp>
      <p:sp>
        <p:nvSpPr>
          <p:cNvPr id="15" name="TextBox 15"/>
          <p:cNvSpPr txBox="1"/>
          <p:nvPr/>
        </p:nvSpPr>
        <p:spPr>
          <a:xfrm>
            <a:off x="1028700" y="1722310"/>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sp>
        <p:nvSpPr>
          <p:cNvPr id="17" name="TextBox 16"/>
          <p:cNvSpPr txBox="1"/>
          <p:nvPr/>
        </p:nvSpPr>
        <p:spPr>
          <a:xfrm>
            <a:off x="457200" y="3536644"/>
            <a:ext cx="17068800" cy="6001643"/>
          </a:xfrm>
          <a:prstGeom prst="rect">
            <a:avLst/>
          </a:prstGeom>
          <a:noFill/>
        </p:spPr>
        <p:txBody>
          <a:bodyPr wrap="square" rtlCol="0">
            <a:spAutoFit/>
          </a:bodyPr>
          <a:lstStyle/>
          <a:p>
            <a:pPr algn="just">
              <a:lnSpc>
                <a:spcPct val="150000"/>
              </a:lnSpc>
            </a:pPr>
            <a:r>
              <a:rPr lang="en-US" sz="3200" dirty="0">
                <a:solidFill>
                  <a:schemeClr val="bg1"/>
                </a:solidFill>
              </a:rPr>
              <a:t>The aim of this research is to explore the structural gaps between rural income seasonality and the financial services landscape in Uganda. And the specific objectives are:</a:t>
            </a:r>
          </a:p>
          <a:p>
            <a:pPr marL="285750" indent="-285750" algn="just">
              <a:lnSpc>
                <a:spcPct val="150000"/>
              </a:lnSpc>
              <a:buFont typeface="Wingdings" panose="05000000000000000000" pitchFamily="2" charset="2"/>
              <a:buChar char="q"/>
            </a:pPr>
            <a:r>
              <a:rPr lang="en-US" sz="3200" dirty="0">
                <a:solidFill>
                  <a:schemeClr val="bg1"/>
                </a:solidFill>
              </a:rPr>
              <a:t>Understand the extent to which seasonal income fluctuations influence household financial stability.</a:t>
            </a:r>
          </a:p>
          <a:p>
            <a:pPr marL="285750" indent="-285750" algn="just">
              <a:lnSpc>
                <a:spcPct val="150000"/>
              </a:lnSpc>
              <a:buFont typeface="Wingdings" panose="05000000000000000000" pitchFamily="2" charset="2"/>
              <a:buChar char="q"/>
            </a:pPr>
            <a:r>
              <a:rPr lang="en-US" sz="3200" dirty="0">
                <a:solidFill>
                  <a:schemeClr val="bg1"/>
                </a:solidFill>
              </a:rPr>
              <a:t>Analyze coping mechanisms used by households during periods of financial stress.</a:t>
            </a:r>
          </a:p>
          <a:p>
            <a:pPr marL="285750" indent="-285750" algn="just">
              <a:lnSpc>
                <a:spcPct val="150000"/>
              </a:lnSpc>
              <a:buFont typeface="Wingdings" panose="05000000000000000000" pitchFamily="2" charset="2"/>
              <a:buChar char="q"/>
            </a:pPr>
            <a:r>
              <a:rPr lang="en-US" sz="3200" dirty="0">
                <a:solidFill>
                  <a:schemeClr val="bg1"/>
                </a:solidFill>
              </a:rPr>
              <a:t>Assess the role of existing financial tools and products in mitigating these effects.</a:t>
            </a:r>
          </a:p>
          <a:p>
            <a:pPr marL="285750" indent="-285750" algn="just">
              <a:lnSpc>
                <a:spcPct val="150000"/>
              </a:lnSpc>
              <a:buFont typeface="Wingdings" panose="05000000000000000000" pitchFamily="2" charset="2"/>
              <a:buChar char="q"/>
            </a:pPr>
            <a:r>
              <a:rPr lang="en-US" sz="3200" dirty="0">
                <a:solidFill>
                  <a:schemeClr val="bg1"/>
                </a:solidFill>
              </a:rPr>
              <a:t>Design insights to recommend innovative financial solutions tailored for rural households experiencing seasonal income variations.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04</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3886200" y="740700"/>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Data Overview</a:t>
            </a:r>
          </a:p>
        </p:txBody>
      </p:sp>
      <p:sp>
        <p:nvSpPr>
          <p:cNvPr id="22" name="TextBox 21"/>
          <p:cNvSpPr txBox="1"/>
          <p:nvPr/>
        </p:nvSpPr>
        <p:spPr>
          <a:xfrm>
            <a:off x="660056" y="1968460"/>
            <a:ext cx="13894144" cy="6832640"/>
          </a:xfrm>
          <a:prstGeom prst="rect">
            <a:avLst/>
          </a:prstGeom>
          <a:noFill/>
        </p:spPr>
        <p:txBody>
          <a:bodyPr wrap="square" rtlCol="0">
            <a:spAutoFit/>
          </a:bodyPr>
          <a:lstStyle/>
          <a:p>
            <a:pPr lvl="0" algn="just"/>
            <a:r>
              <a:rPr lang="en-US" sz="2800" dirty="0"/>
              <a:t>Two Dataset were used for this project i.e. Seasonal income and Expenditure dataset and the Household Stability dataset which contains the target feature for this project.</a:t>
            </a:r>
          </a:p>
          <a:p>
            <a:pPr lvl="0" algn="just"/>
            <a:endParaRPr lang="en-US" sz="2800" dirty="0"/>
          </a:p>
          <a:p>
            <a:pPr lvl="0" algn="just"/>
            <a:r>
              <a:rPr lang="en-US" sz="2800" b="1" dirty="0"/>
              <a:t>1. Seasonal Income &amp; Expenditure Dataset</a:t>
            </a:r>
          </a:p>
          <a:p>
            <a:pPr marL="342900" lvl="0" indent="-342900" algn="just">
              <a:buFont typeface="+mj-lt"/>
              <a:buAutoNum type="alphaLcPeriod"/>
            </a:pPr>
            <a:r>
              <a:rPr lang="en-US" sz="2800" dirty="0"/>
              <a:t>Observations: 24,000 monthly records</a:t>
            </a:r>
          </a:p>
          <a:p>
            <a:pPr marL="342900" lvl="0" indent="-342900" algn="just">
              <a:buFont typeface="+mj-lt"/>
              <a:buAutoNum type="alphaLcPeriod"/>
            </a:pPr>
            <a:r>
              <a:rPr lang="en-US" sz="2800" dirty="0"/>
              <a:t>Variables: 13, including Crop_Income, Livestock_Income, Off_Farm_Income, Total_Income, Total_Expenses, and Season</a:t>
            </a:r>
          </a:p>
          <a:p>
            <a:pPr marL="342900" lvl="0" indent="-342900" algn="just">
              <a:buFont typeface="+mj-lt"/>
              <a:buAutoNum type="alphaLcPeriod"/>
            </a:pPr>
            <a:r>
              <a:rPr lang="en-US" sz="2800" dirty="0"/>
              <a:t>Scope: Captures seasonal income patterns and household spending across multiple months in a period of 2 years (a pseudo year was employed for analysis on BI i.e. 2023 and 2024).</a:t>
            </a:r>
          </a:p>
          <a:p>
            <a:pPr marL="342900" lvl="0" indent="-342900" algn="just">
              <a:buFont typeface="+mj-lt"/>
              <a:buAutoNum type="alphaLcPeriod"/>
            </a:pPr>
            <a:endParaRPr lang="en-US" sz="2800" dirty="0"/>
          </a:p>
          <a:p>
            <a:pPr lvl="0" algn="just"/>
            <a:r>
              <a:rPr lang="en-US" sz="2800" b="1" dirty="0"/>
              <a:t>2. Household Stability Dataset </a:t>
            </a:r>
          </a:p>
          <a:p>
            <a:pPr marL="342900" lvl="0" indent="-342900" algn="just">
              <a:buFont typeface="+mj-lt"/>
              <a:buAutoNum type="alphaLcPeriod"/>
            </a:pPr>
            <a:r>
              <a:rPr lang="en-US" sz="2800" dirty="0"/>
              <a:t>Observations: 1,000 households</a:t>
            </a:r>
          </a:p>
          <a:p>
            <a:pPr marL="342900" lvl="0" indent="-342900" algn="just">
              <a:buFont typeface="+mj-lt"/>
              <a:buAutoNum type="alphaLcPeriod"/>
            </a:pPr>
            <a:r>
              <a:rPr lang="en-US" sz="2800" dirty="0"/>
              <a:t>Variables: 24, including Location, Education_Level, Employment_Type, Distance_to_Bank_km, and Financial_Stress_Score</a:t>
            </a:r>
          </a:p>
          <a:p>
            <a:pPr marL="342900" lvl="0" indent="-342900" algn="just">
              <a:buFont typeface="+mj-lt"/>
              <a:buAutoNum type="alphaLcPeriod"/>
            </a:pPr>
            <a:r>
              <a:rPr lang="en-US" sz="2800" dirty="0"/>
              <a:t>Scope: Measures socio-economic conditions and coping mechanisms at the household level</a:t>
            </a:r>
          </a:p>
          <a:p>
            <a:pPr lvl="0"/>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EDA(1)</a:t>
            </a:r>
          </a:p>
        </p:txBody>
      </p:sp>
      <p:sp>
        <p:nvSpPr>
          <p:cNvPr id="14" name="TextBox 13"/>
          <p:cNvSpPr txBox="1"/>
          <p:nvPr/>
        </p:nvSpPr>
        <p:spPr>
          <a:xfrm>
            <a:off x="1173602" y="7308830"/>
            <a:ext cx="16733398" cy="1200329"/>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400" b="1" dirty="0"/>
              <a:t>Having established that majority of their Total income is from Crop Income, we used that and the outliers to pick households that are doing relatively well and households that are worst, in order to map their character.</a:t>
            </a:r>
            <a:endParaRPr lang="en-US" sz="2400" dirty="0"/>
          </a:p>
        </p:txBody>
      </p:sp>
      <p:pic>
        <p:nvPicPr>
          <p:cNvPr id="13" name="Picture 12">
            <a:extLst>
              <a:ext uri="{FF2B5EF4-FFF2-40B4-BE49-F238E27FC236}">
                <a16:creationId xmlns:a16="http://schemas.microsoft.com/office/drawing/2014/main" id="{3F6E8475-4EAE-4266-B2A4-80847BFFEF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1463558"/>
            <a:ext cx="11326806" cy="5591955"/>
          </a:xfrm>
          <a:prstGeom prst="rect">
            <a:avLst/>
          </a:prstGeom>
        </p:spPr>
      </p:pic>
      <p:pic>
        <p:nvPicPr>
          <p:cNvPr id="17" name="Picture 16">
            <a:extLst>
              <a:ext uri="{FF2B5EF4-FFF2-40B4-BE49-F238E27FC236}">
                <a16:creationId xmlns:a16="http://schemas.microsoft.com/office/drawing/2014/main" id="{A3200BCF-A786-4067-B0A3-A2AD6C77A9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31606" y="1582035"/>
            <a:ext cx="6062038" cy="4885821"/>
          </a:xfrm>
          <a:prstGeom prst="rect">
            <a:avLst/>
          </a:prstGeom>
        </p:spPr>
      </p:pic>
    </p:spTree>
    <p:extLst>
      <p:ext uri="{BB962C8B-B14F-4D97-AF65-F5344CB8AC3E}">
        <p14:creationId xmlns:p14="http://schemas.microsoft.com/office/powerpoint/2010/main" val="1124181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EDA(1)</a:t>
            </a:r>
          </a:p>
        </p:txBody>
      </p:sp>
      <p:sp>
        <p:nvSpPr>
          <p:cNvPr id="14" name="TextBox 13"/>
          <p:cNvSpPr txBox="1"/>
          <p:nvPr/>
        </p:nvSpPr>
        <p:spPr>
          <a:xfrm>
            <a:off x="10201700" y="2204687"/>
            <a:ext cx="5647899" cy="6370975"/>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Insights</a:t>
            </a:r>
          </a:p>
          <a:p>
            <a:pPr marL="285750" indent="-285750" algn="just">
              <a:buFont typeface="Wingdings" panose="05000000000000000000" pitchFamily="2" charset="2"/>
              <a:buChar char="q"/>
            </a:pPr>
            <a:r>
              <a:rPr lang="en-US" sz="2400" b="1" dirty="0"/>
              <a:t>Overall, the poor experienced a more stable income fluctuation than the rich who experienced a more fluctuating income over the 24 months.</a:t>
            </a:r>
          </a:p>
          <a:p>
            <a:pPr marL="285750" indent="-285750" algn="just">
              <a:buFont typeface="Wingdings" panose="05000000000000000000" pitchFamily="2" charset="2"/>
              <a:buChar char="q"/>
            </a:pPr>
            <a:r>
              <a:rPr lang="en-US" sz="2400" b="1" dirty="0"/>
              <a:t>For the first 12 months, the Poor and the Rich class experience complete opposite Harvesting and Non-Harvesting periods which could be due to other factors like variation in crop planted and method of planting, weather etc.</a:t>
            </a:r>
          </a:p>
          <a:p>
            <a:pPr marL="285750" indent="-285750" algn="just">
              <a:buFont typeface="Wingdings" panose="05000000000000000000" pitchFamily="2" charset="2"/>
              <a:buChar char="q"/>
            </a:pPr>
            <a:r>
              <a:rPr lang="en-US" sz="2400" b="1" dirty="0"/>
              <a:t>For the second 12 months, both classes experienced the same pattern but with the Rich class with 1 month lagging. This pointing the possibility of planting same time crop but the Rich class seems to  about UGX 20,000 more than the Poor.</a:t>
            </a:r>
            <a:endParaRPr lang="en-US" sz="2400" dirty="0"/>
          </a:p>
        </p:txBody>
      </p:sp>
      <p:pic>
        <p:nvPicPr>
          <p:cNvPr id="15" name="Picture 14">
            <a:extLst>
              <a:ext uri="{FF2B5EF4-FFF2-40B4-BE49-F238E27FC236}">
                <a16:creationId xmlns:a16="http://schemas.microsoft.com/office/drawing/2014/main" id="{18890979-0BE0-469E-A076-9DA083DF15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028" y="2275701"/>
            <a:ext cx="9459645" cy="5649113"/>
          </a:xfrm>
          <a:prstGeom prst="rect">
            <a:avLst/>
          </a:prstGeom>
        </p:spPr>
      </p:pic>
    </p:spTree>
    <p:extLst>
      <p:ext uri="{BB962C8B-B14F-4D97-AF65-F5344CB8AC3E}">
        <p14:creationId xmlns:p14="http://schemas.microsoft.com/office/powerpoint/2010/main" val="271609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9836135" y="3562963"/>
            <a:ext cx="5647899" cy="3416320"/>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Observations</a:t>
            </a:r>
          </a:p>
          <a:p>
            <a:pPr marL="285750" indent="-285750" algn="just">
              <a:buFont typeface="Wingdings" panose="05000000000000000000" pitchFamily="2" charset="2"/>
              <a:buChar char="q"/>
            </a:pPr>
            <a:r>
              <a:rPr lang="en-US" sz="2400" b="1" dirty="0"/>
              <a:t>Based on the Financial Stress Score of the Households, again we see some households that experience little stress relative to others. Getting to know their Financial skills and Coping mechanism could help other households too.</a:t>
            </a:r>
          </a:p>
          <a:p>
            <a:pPr marL="285750" indent="-285750" algn="just">
              <a:buFont typeface="Wingdings" panose="05000000000000000000" pitchFamily="2" charset="2"/>
              <a:buChar char="q"/>
            </a:pPr>
            <a:r>
              <a:rPr lang="en-US" sz="2400" b="1" dirty="0"/>
              <a:t>So we class households into least stressed and most stressed.</a:t>
            </a:r>
            <a:endParaRPr lang="en-US" sz="2400" dirty="0"/>
          </a:p>
        </p:txBody>
      </p:sp>
      <p:pic>
        <p:nvPicPr>
          <p:cNvPr id="13" name="Picture 12">
            <a:extLst>
              <a:ext uri="{FF2B5EF4-FFF2-40B4-BE49-F238E27FC236}">
                <a16:creationId xmlns:a16="http://schemas.microsoft.com/office/drawing/2014/main" id="{C01E2842-9B1B-4BED-B6A3-1DC3541A1A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 y="2003012"/>
            <a:ext cx="8023884" cy="6691794"/>
          </a:xfrm>
          <a:prstGeom prst="rect">
            <a:avLst/>
          </a:prstGeom>
        </p:spPr>
      </p:pic>
    </p:spTree>
    <p:extLst>
      <p:ext uri="{BB962C8B-B14F-4D97-AF65-F5344CB8AC3E}">
        <p14:creationId xmlns:p14="http://schemas.microsoft.com/office/powerpoint/2010/main" val="420639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3" name="Freeform 3"/>
          <p:cNvSpPr/>
          <p:nvPr/>
        </p:nvSpPr>
        <p:spPr>
          <a:xfrm>
            <a:off x="694562"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38953" y="9414165"/>
            <a:ext cx="15866189" cy="303891"/>
            <a:chOff x="0" y="0"/>
            <a:chExt cx="4178749" cy="80037"/>
          </a:xfrm>
        </p:grpSpPr>
        <p:sp>
          <p:nvSpPr>
            <p:cNvPr id="6"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7">
              <a:extLst>
                <a:ext uri="{96DAC541-7B7A-43D3-8B79-37D633B846F1}">
                  <asvg:svgBlip xmlns:asvg="http://schemas.microsoft.com/office/drawing/2016/SVG/main" r:embed="rId8"/>
                </a:ext>
              </a:extLst>
            </a:blip>
            <a:stretch>
              <a:fillRect t="-28220"/>
            </a:stretch>
          </a:blipFill>
        </p:spPr>
      </p:sp>
      <p:sp>
        <p:nvSpPr>
          <p:cNvPr id="9" name="TextBox 9"/>
          <p:cNvSpPr txBox="1"/>
          <p:nvPr/>
        </p:nvSpPr>
        <p:spPr>
          <a:xfrm>
            <a:off x="1368427" y="313833"/>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05</a:t>
            </a:r>
          </a:p>
        </p:txBody>
      </p:sp>
      <p:sp>
        <p:nvSpPr>
          <p:cNvPr id="10"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p:cNvSpPr txBox="1"/>
          <p:nvPr/>
        </p:nvSpPr>
        <p:spPr>
          <a:xfrm>
            <a:off x="6248400" y="568944"/>
            <a:ext cx="9355651" cy="1104900"/>
          </a:xfrm>
          <a:prstGeom prst="rect">
            <a:avLst/>
          </a:prstGeom>
        </p:spPr>
        <p:txBody>
          <a:bodyPr lIns="0" tIns="0" rIns="0" bIns="0" rtlCol="0" anchor="t">
            <a:spAutoFit/>
          </a:bodyPr>
          <a:lstStyle/>
          <a:p>
            <a:pPr algn="l">
              <a:lnSpc>
                <a:spcPts val="8400"/>
              </a:lnSpc>
            </a:pPr>
            <a:r>
              <a:rPr lang="en-US" sz="7200" b="1" dirty="0">
                <a:solidFill>
                  <a:srgbClr val="0665BE"/>
                </a:solidFill>
                <a:effectLst>
                  <a:outerShdw blurRad="38100" dist="38100" dir="2700000" algn="tl">
                    <a:srgbClr val="000000">
                      <a:alpha val="43137"/>
                    </a:srgbClr>
                  </a:outerShdw>
                </a:effectLst>
                <a:latin typeface="Gordita Bold"/>
                <a:ea typeface="Gordita Bold"/>
                <a:cs typeface="Gordita Bold"/>
                <a:sym typeface="Gordita Bold"/>
              </a:rPr>
              <a:t>EDA(2)</a:t>
            </a:r>
          </a:p>
        </p:txBody>
      </p:sp>
      <p:sp>
        <p:nvSpPr>
          <p:cNvPr id="14" name="TextBox 13"/>
          <p:cNvSpPr txBox="1"/>
          <p:nvPr/>
        </p:nvSpPr>
        <p:spPr>
          <a:xfrm>
            <a:off x="1676400" y="7402843"/>
            <a:ext cx="5647899" cy="1938992"/>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Key Observations</a:t>
            </a:r>
          </a:p>
          <a:p>
            <a:pPr marL="285750" indent="-285750" algn="just">
              <a:buFont typeface="Wingdings" panose="05000000000000000000" pitchFamily="2" charset="2"/>
              <a:buChar char="q"/>
            </a:pPr>
            <a:r>
              <a:rPr lang="en-US" sz="2400" dirty="0"/>
              <a:t>Coping mechanism engaged by the least financially stressed households include Borrowing, Selling Asset and Reduced Spending.</a:t>
            </a:r>
          </a:p>
        </p:txBody>
      </p:sp>
      <p:pic>
        <p:nvPicPr>
          <p:cNvPr id="15" name="Picture 14">
            <a:extLst>
              <a:ext uri="{FF2B5EF4-FFF2-40B4-BE49-F238E27FC236}">
                <a16:creationId xmlns:a16="http://schemas.microsoft.com/office/drawing/2014/main" id="{421EE634-A528-42E9-8AA5-A917BD65B0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2464" y="1673844"/>
            <a:ext cx="8897182" cy="5307722"/>
          </a:xfrm>
          <a:prstGeom prst="rect">
            <a:avLst/>
          </a:prstGeom>
        </p:spPr>
      </p:pic>
      <p:pic>
        <p:nvPicPr>
          <p:cNvPr id="17" name="Picture 16">
            <a:extLst>
              <a:ext uri="{FF2B5EF4-FFF2-40B4-BE49-F238E27FC236}">
                <a16:creationId xmlns:a16="http://schemas.microsoft.com/office/drawing/2014/main" id="{4D801ED6-3222-47E3-A9C6-BB5A95C90F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865" y="1854633"/>
            <a:ext cx="8536734" cy="5097847"/>
          </a:xfrm>
          <a:prstGeom prst="rect">
            <a:avLst/>
          </a:prstGeom>
        </p:spPr>
      </p:pic>
      <p:sp>
        <p:nvSpPr>
          <p:cNvPr id="18" name="TextBox 17">
            <a:extLst>
              <a:ext uri="{FF2B5EF4-FFF2-40B4-BE49-F238E27FC236}">
                <a16:creationId xmlns:a16="http://schemas.microsoft.com/office/drawing/2014/main" id="{0FE8AAEE-5D88-4396-ADE3-F464479E209E}"/>
              </a:ext>
            </a:extLst>
          </p:cNvPr>
          <p:cNvSpPr txBox="1"/>
          <p:nvPr/>
        </p:nvSpPr>
        <p:spPr>
          <a:xfrm>
            <a:off x="9982200" y="7430340"/>
            <a:ext cx="5647899" cy="1569660"/>
          </a:xfrm>
          <a:prstGeom prst="rect">
            <a:avLst/>
          </a:prstGeom>
          <a:noFill/>
        </p:spPr>
        <p:txBody>
          <a:bodyPr wrap="square" rtlCol="0">
            <a:spAutoFit/>
          </a:bodyPr>
          <a:lstStyle/>
          <a:p>
            <a:r>
              <a:rPr lang="en-US" sz="2400" dirty="0">
                <a:solidFill>
                  <a:srgbClr val="C49500"/>
                </a:solidFill>
                <a:effectLst>
                  <a:outerShdw blurRad="38100" dist="38100" dir="2700000" algn="tl">
                    <a:srgbClr val="000000">
                      <a:alpha val="43137"/>
                    </a:srgbClr>
                  </a:outerShdw>
                </a:effectLst>
                <a:latin typeface="Arial Black" panose="020B0A04020102020204" pitchFamily="34" charset="0"/>
              </a:rPr>
              <a:t>Recommendation</a:t>
            </a:r>
          </a:p>
          <a:p>
            <a:pPr marL="285750" indent="-285750" algn="just">
              <a:buFont typeface="Wingdings" panose="05000000000000000000" pitchFamily="2" charset="2"/>
              <a:buChar char="q"/>
            </a:pPr>
            <a:r>
              <a:rPr lang="en-US" sz="2400" dirty="0"/>
              <a:t>The highly affected households are advised to follow the coping mechanism of the least affected households</a:t>
            </a:r>
          </a:p>
        </p:txBody>
      </p:sp>
    </p:spTree>
    <p:extLst>
      <p:ext uri="{BB962C8B-B14F-4D97-AF65-F5344CB8AC3E}">
        <p14:creationId xmlns:p14="http://schemas.microsoft.com/office/powerpoint/2010/main" val="407876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1692</Words>
  <Application>Microsoft Office PowerPoint</Application>
  <PresentationFormat>Custom</PresentationFormat>
  <Paragraphs>199</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 Black</vt:lpstr>
      <vt:lpstr>Wingdings</vt:lpstr>
      <vt:lpstr>Poppins</vt:lpstr>
      <vt:lpstr>Arial Rounded MT Bold</vt:lpstr>
      <vt:lpstr>Gordita</vt:lpstr>
      <vt:lpstr>Roboto Condensed Bold</vt:lpstr>
      <vt:lpstr>Gordita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dc:title>
  <dc:creator>Emmanuel Ene</dc:creator>
  <cp:lastModifiedBy>OLADOYINBO BABATUNDE</cp:lastModifiedBy>
  <cp:revision>29</cp:revision>
  <dcterms:created xsi:type="dcterms:W3CDTF">2006-08-16T00:00:00Z</dcterms:created>
  <dcterms:modified xsi:type="dcterms:W3CDTF">2025-04-13T17:31:32Z</dcterms:modified>
  <dc:identifier>DAGhtxVSghI</dc:identifier>
</cp:coreProperties>
</file>